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18" r:id="rId3"/>
    <p:sldId id="257" r:id="rId4"/>
    <p:sldId id="319" r:id="rId5"/>
    <p:sldId id="259" r:id="rId6"/>
    <p:sldId id="316" r:id="rId7"/>
    <p:sldId id="274"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321" r:id="rId22"/>
    <p:sldId id="32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6283" autoAdjust="0"/>
  </p:normalViewPr>
  <p:slideViewPr>
    <p:cSldViewPr snapToGrid="0">
      <p:cViewPr varScale="1">
        <p:scale>
          <a:sx n="88" d="100"/>
          <a:sy n="88" d="100"/>
        </p:scale>
        <p:origin x="12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1922F42-70D5-FB4E-9947-40BDC287439E}" type="datetimeFigureOut">
              <a:rPr lang="it-IT" smtClean="0"/>
              <a:t>15/04/2024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4885B5-9DEE-CB46-BEF1-C40767388595}" type="slidenum">
              <a:rPr lang="it-IT" smtClean="0"/>
              <a:t>‹N°›</a:t>
            </a:fld>
            <a:endParaRPr lang="it-IT"/>
          </a:p>
        </p:txBody>
      </p:sp>
    </p:spTree>
    <p:extLst>
      <p:ext uri="{BB962C8B-B14F-4D97-AF65-F5344CB8AC3E}">
        <p14:creationId xmlns:p14="http://schemas.microsoft.com/office/powerpoint/2010/main" val="62579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1922F42-70D5-FB4E-9947-40BDC287439E}" type="datetimeFigureOut">
              <a:rPr lang="it-IT" smtClean="0"/>
              <a:t>15/04/2024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4885B5-9DEE-CB46-BEF1-C40767388595}" type="slidenum">
              <a:rPr lang="it-IT" smtClean="0"/>
              <a:t>‹N°›</a:t>
            </a:fld>
            <a:endParaRPr lang="it-IT"/>
          </a:p>
        </p:txBody>
      </p:sp>
    </p:spTree>
    <p:extLst>
      <p:ext uri="{BB962C8B-B14F-4D97-AF65-F5344CB8AC3E}">
        <p14:creationId xmlns:p14="http://schemas.microsoft.com/office/powerpoint/2010/main" val="13580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1922F42-70D5-FB4E-9947-40BDC287439E}" type="datetimeFigureOut">
              <a:rPr lang="it-IT" smtClean="0"/>
              <a:t>15/04/2024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4885B5-9DEE-CB46-BEF1-C40767388595}" type="slidenum">
              <a:rPr lang="it-IT" smtClean="0"/>
              <a:t>‹N°›</a:t>
            </a:fld>
            <a:endParaRPr lang="it-IT"/>
          </a:p>
        </p:txBody>
      </p:sp>
    </p:spTree>
    <p:extLst>
      <p:ext uri="{BB962C8B-B14F-4D97-AF65-F5344CB8AC3E}">
        <p14:creationId xmlns:p14="http://schemas.microsoft.com/office/powerpoint/2010/main" val="113490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1922F42-70D5-FB4E-9947-40BDC287439E}" type="datetimeFigureOut">
              <a:rPr lang="it-IT" smtClean="0"/>
              <a:t>15/04/2024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4885B5-9DEE-CB46-BEF1-C40767388595}" type="slidenum">
              <a:rPr lang="it-IT" smtClean="0"/>
              <a:t>‹N°›</a:t>
            </a:fld>
            <a:endParaRPr lang="it-IT"/>
          </a:p>
        </p:txBody>
      </p:sp>
    </p:spTree>
    <p:extLst>
      <p:ext uri="{BB962C8B-B14F-4D97-AF65-F5344CB8AC3E}">
        <p14:creationId xmlns:p14="http://schemas.microsoft.com/office/powerpoint/2010/main" val="46904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1922F42-70D5-FB4E-9947-40BDC287439E}" type="datetimeFigureOut">
              <a:rPr lang="it-IT" smtClean="0"/>
              <a:t>15/04/2024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4885B5-9DEE-CB46-BEF1-C40767388595}" type="slidenum">
              <a:rPr lang="it-IT" smtClean="0"/>
              <a:t>‹N°›</a:t>
            </a:fld>
            <a:endParaRPr lang="it-IT"/>
          </a:p>
        </p:txBody>
      </p:sp>
    </p:spTree>
    <p:extLst>
      <p:ext uri="{BB962C8B-B14F-4D97-AF65-F5344CB8AC3E}">
        <p14:creationId xmlns:p14="http://schemas.microsoft.com/office/powerpoint/2010/main" val="147373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1922F42-70D5-FB4E-9947-40BDC287439E}" type="datetimeFigureOut">
              <a:rPr lang="it-IT" smtClean="0"/>
              <a:t>15/04/2024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4885B5-9DEE-CB46-BEF1-C40767388595}" type="slidenum">
              <a:rPr lang="it-IT" smtClean="0"/>
              <a:t>‹N°›</a:t>
            </a:fld>
            <a:endParaRPr lang="it-IT"/>
          </a:p>
        </p:txBody>
      </p:sp>
    </p:spTree>
    <p:extLst>
      <p:ext uri="{BB962C8B-B14F-4D97-AF65-F5344CB8AC3E}">
        <p14:creationId xmlns:p14="http://schemas.microsoft.com/office/powerpoint/2010/main" val="332038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1922F42-70D5-FB4E-9947-40BDC287439E}" type="datetimeFigureOut">
              <a:rPr lang="it-IT" smtClean="0"/>
              <a:t>15/04/2024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14885B5-9DEE-CB46-BEF1-C40767388595}" type="slidenum">
              <a:rPr lang="it-IT" smtClean="0"/>
              <a:t>‹N°›</a:t>
            </a:fld>
            <a:endParaRPr lang="it-IT"/>
          </a:p>
        </p:txBody>
      </p:sp>
    </p:spTree>
    <p:extLst>
      <p:ext uri="{BB962C8B-B14F-4D97-AF65-F5344CB8AC3E}">
        <p14:creationId xmlns:p14="http://schemas.microsoft.com/office/powerpoint/2010/main" val="1717342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1922F42-70D5-FB4E-9947-40BDC287439E}" type="datetimeFigureOut">
              <a:rPr lang="it-IT" smtClean="0"/>
              <a:t>15/04/2024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14885B5-9DEE-CB46-BEF1-C40767388595}" type="slidenum">
              <a:rPr lang="it-IT" smtClean="0"/>
              <a:t>‹N°›</a:t>
            </a:fld>
            <a:endParaRPr lang="it-IT"/>
          </a:p>
        </p:txBody>
      </p:sp>
    </p:spTree>
    <p:extLst>
      <p:ext uri="{BB962C8B-B14F-4D97-AF65-F5344CB8AC3E}">
        <p14:creationId xmlns:p14="http://schemas.microsoft.com/office/powerpoint/2010/main" val="360861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22F42-70D5-FB4E-9947-40BDC287439E}" type="datetimeFigureOut">
              <a:rPr lang="it-IT" smtClean="0"/>
              <a:t>15/04/2024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14885B5-9DEE-CB46-BEF1-C40767388595}" type="slidenum">
              <a:rPr lang="it-IT" smtClean="0"/>
              <a:t>‹N°›</a:t>
            </a:fld>
            <a:endParaRPr lang="it-IT"/>
          </a:p>
        </p:txBody>
      </p:sp>
    </p:spTree>
    <p:extLst>
      <p:ext uri="{BB962C8B-B14F-4D97-AF65-F5344CB8AC3E}">
        <p14:creationId xmlns:p14="http://schemas.microsoft.com/office/powerpoint/2010/main" val="369999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1922F42-70D5-FB4E-9947-40BDC287439E}" type="datetimeFigureOut">
              <a:rPr lang="it-IT" smtClean="0"/>
              <a:t>15/04/2024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4885B5-9DEE-CB46-BEF1-C40767388595}" type="slidenum">
              <a:rPr lang="it-IT" smtClean="0"/>
              <a:t>‹N°›</a:t>
            </a:fld>
            <a:endParaRPr lang="it-IT"/>
          </a:p>
        </p:txBody>
      </p:sp>
    </p:spTree>
    <p:extLst>
      <p:ext uri="{BB962C8B-B14F-4D97-AF65-F5344CB8AC3E}">
        <p14:creationId xmlns:p14="http://schemas.microsoft.com/office/powerpoint/2010/main" val="73321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1922F42-70D5-FB4E-9947-40BDC287439E}" type="datetimeFigureOut">
              <a:rPr lang="it-IT" smtClean="0"/>
              <a:t>15/04/2024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4885B5-9DEE-CB46-BEF1-C40767388595}" type="slidenum">
              <a:rPr lang="it-IT" smtClean="0"/>
              <a:t>‹N°›</a:t>
            </a:fld>
            <a:endParaRPr lang="it-IT"/>
          </a:p>
        </p:txBody>
      </p:sp>
    </p:spTree>
    <p:extLst>
      <p:ext uri="{BB962C8B-B14F-4D97-AF65-F5344CB8AC3E}">
        <p14:creationId xmlns:p14="http://schemas.microsoft.com/office/powerpoint/2010/main" val="392069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22F42-70D5-FB4E-9947-40BDC287439E}" type="datetimeFigureOut">
              <a:rPr lang="it-IT" smtClean="0"/>
              <a:t>15/04/2024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885B5-9DEE-CB46-BEF1-C40767388595}" type="slidenum">
              <a:rPr lang="it-IT" smtClean="0"/>
              <a:t>‹N°›</a:t>
            </a:fld>
            <a:endParaRPr lang="it-IT"/>
          </a:p>
        </p:txBody>
      </p:sp>
    </p:spTree>
    <p:extLst>
      <p:ext uri="{BB962C8B-B14F-4D97-AF65-F5344CB8AC3E}">
        <p14:creationId xmlns:p14="http://schemas.microsoft.com/office/powerpoint/2010/main" val="210446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57850C3B-2298-3FF0-C254-0266FDDBEC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8940" y="-1"/>
            <a:ext cx="1828800" cy="6857999"/>
          </a:xfrm>
          <a:prstGeom prst="rect">
            <a:avLst/>
          </a:prstGeom>
        </p:spPr>
      </p:pic>
      <p:sp>
        <p:nvSpPr>
          <p:cNvPr id="7" name="CasellaDiTesto 6">
            <a:extLst>
              <a:ext uri="{FF2B5EF4-FFF2-40B4-BE49-F238E27FC236}">
                <a16:creationId xmlns:a16="http://schemas.microsoft.com/office/drawing/2014/main" xmlns="" id="{50A6760F-93CB-90CF-A468-1C930CAB06D5}"/>
              </a:ext>
            </a:extLst>
          </p:cNvPr>
          <p:cNvSpPr txBox="1"/>
          <p:nvPr/>
        </p:nvSpPr>
        <p:spPr>
          <a:xfrm>
            <a:off x="1125535" y="2409969"/>
            <a:ext cx="6892925" cy="3416320"/>
          </a:xfrm>
          <a:prstGeom prst="rect">
            <a:avLst/>
          </a:prstGeom>
          <a:noFill/>
        </p:spPr>
        <p:txBody>
          <a:bodyPr wrap="square" rtlCol="0">
            <a:spAutoFit/>
          </a:bodyPr>
          <a:lstStyle/>
          <a:p>
            <a:pPr algn="ctr"/>
            <a:r>
              <a:rPr lang="it-IT" sz="2400" b="1" dirty="0">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rPr>
              <a:t>Riqualificazione del giardino Marthe Villalonga </a:t>
            </a:r>
            <a:br>
              <a:rPr lang="it-IT" sz="2400" b="1" dirty="0">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rPr>
            </a:br>
            <a:r>
              <a:rPr lang="it-IT" sz="2400" b="1" dirty="0">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rPr>
              <a:t>(ex Morès) </a:t>
            </a:r>
          </a:p>
          <a:p>
            <a:pPr algn="ctr"/>
            <a:endParaRPr lang="it-IT" sz="2400" b="0" u="none" strike="noStrike" dirty="0">
              <a:solidFill>
                <a:srgbClr val="000000"/>
              </a:solidFill>
              <a:effectLst/>
              <a:latin typeface="Garamond" panose="02020404030301010803" pitchFamily="18" charset="0"/>
              <a:ea typeface="Arial Unicode MS" panose="020B0604020202020204" pitchFamily="34" charset="-128"/>
              <a:cs typeface="Chamberi Super Display" panose="020F0502020204030204" pitchFamily="34" charset="0"/>
            </a:endParaRPr>
          </a:p>
          <a:p>
            <a:pPr algn="ctr"/>
            <a:endParaRPr lang="it-IT" sz="2400" dirty="0">
              <a:solidFill>
                <a:srgbClr val="000000"/>
              </a:solidFill>
              <a:latin typeface="Garamond" panose="02020404030301010803" pitchFamily="18" charset="0"/>
              <a:ea typeface="Arial Unicode MS" panose="020B0604020202020204" pitchFamily="34" charset="-128"/>
              <a:cs typeface="Chamberi Super Display" panose="020F0502020204030204" pitchFamily="34" charset="0"/>
            </a:endParaRPr>
          </a:p>
          <a:p>
            <a:pPr algn="ctr"/>
            <a:endParaRPr lang="it-IT" sz="2400" b="0" u="none" strike="noStrike" dirty="0">
              <a:solidFill>
                <a:srgbClr val="000000"/>
              </a:solidFill>
              <a:effectLst/>
              <a:latin typeface="Garamond" panose="02020404030301010803" pitchFamily="18" charset="0"/>
              <a:ea typeface="Arial Unicode MS" panose="020B0604020202020204" pitchFamily="34" charset="-128"/>
              <a:cs typeface="Chamberi Super Display" panose="020F0502020204030204" pitchFamily="34" charset="0"/>
            </a:endParaRPr>
          </a:p>
          <a:p>
            <a:pPr algn="ctr"/>
            <a:r>
              <a:rPr lang="fr-FR" sz="2400" b="1" i="1" dirty="0">
                <a:solidFill>
                  <a:srgbClr val="92D050"/>
                </a:solidFill>
                <a:latin typeface="Garamond" panose="02020404030301010803" pitchFamily="18" charset="0"/>
                <a:ea typeface="Arial Unicode MS" panose="020B0604020202020204" pitchFamily="34" charset="-128"/>
                <a:cs typeface="Chamberi Super Display" panose="020F0502020204030204" pitchFamily="34" charset="0"/>
              </a:rPr>
              <a:t>Requalification du jardin Marthe </a:t>
            </a:r>
            <a:r>
              <a:rPr lang="fr-FR" sz="2400" b="1" i="1" dirty="0" err="1">
                <a:solidFill>
                  <a:srgbClr val="92D050"/>
                </a:solidFill>
                <a:latin typeface="Garamond" panose="02020404030301010803" pitchFamily="18" charset="0"/>
                <a:ea typeface="Arial Unicode MS" panose="020B0604020202020204" pitchFamily="34" charset="-128"/>
                <a:cs typeface="Chamberi Super Display" panose="020F0502020204030204" pitchFamily="34" charset="0"/>
              </a:rPr>
              <a:t>Villalonga</a:t>
            </a:r>
            <a:r>
              <a:rPr lang="fr-FR" sz="2400" b="1" i="1" dirty="0">
                <a:solidFill>
                  <a:srgbClr val="92D050"/>
                </a:solidFill>
                <a:latin typeface="Garamond" panose="02020404030301010803" pitchFamily="18" charset="0"/>
                <a:ea typeface="Arial Unicode MS" panose="020B0604020202020204" pitchFamily="34" charset="-128"/>
                <a:cs typeface="Chamberi Super Display" panose="020F0502020204030204" pitchFamily="34" charset="0"/>
              </a:rPr>
              <a:t> </a:t>
            </a:r>
            <a:br>
              <a:rPr lang="fr-FR" sz="2400" b="1" i="1" dirty="0">
                <a:solidFill>
                  <a:srgbClr val="92D050"/>
                </a:solidFill>
                <a:latin typeface="Garamond" panose="02020404030301010803" pitchFamily="18" charset="0"/>
                <a:ea typeface="Arial Unicode MS" panose="020B0604020202020204" pitchFamily="34" charset="-128"/>
                <a:cs typeface="Chamberi Super Display" panose="020F0502020204030204" pitchFamily="34" charset="0"/>
              </a:rPr>
            </a:br>
            <a:r>
              <a:rPr lang="fr-FR" sz="2400" b="1" i="1" dirty="0">
                <a:solidFill>
                  <a:srgbClr val="92D050"/>
                </a:solidFill>
                <a:latin typeface="Garamond" panose="02020404030301010803" pitchFamily="18" charset="0"/>
                <a:ea typeface="Arial Unicode MS" panose="020B0604020202020204" pitchFamily="34" charset="-128"/>
                <a:cs typeface="Chamberi Super Display" panose="020F0502020204030204" pitchFamily="34" charset="0"/>
              </a:rPr>
              <a:t>(ex </a:t>
            </a:r>
            <a:r>
              <a:rPr lang="fr-FR" sz="2400" b="1" i="1" dirty="0" err="1">
                <a:solidFill>
                  <a:srgbClr val="92D050"/>
                </a:solidFill>
                <a:latin typeface="Garamond" panose="02020404030301010803" pitchFamily="18" charset="0"/>
                <a:ea typeface="Arial Unicode MS" panose="020B0604020202020204" pitchFamily="34" charset="-128"/>
                <a:cs typeface="Chamberi Super Display" panose="020F0502020204030204" pitchFamily="34" charset="0"/>
              </a:rPr>
              <a:t>Morès</a:t>
            </a:r>
            <a:r>
              <a:rPr lang="fr-FR" sz="2400" b="1" i="1" dirty="0">
                <a:solidFill>
                  <a:srgbClr val="92D050"/>
                </a:solidFill>
                <a:latin typeface="Garamond" panose="02020404030301010803" pitchFamily="18" charset="0"/>
                <a:ea typeface="Arial Unicode MS" panose="020B0604020202020204" pitchFamily="34" charset="-128"/>
                <a:cs typeface="Chamberi Super Display" panose="020F0502020204030204" pitchFamily="34" charset="0"/>
              </a:rPr>
              <a:t>)</a:t>
            </a:r>
            <a:endParaRPr lang="it-IT" sz="2400" b="1" i="1" dirty="0">
              <a:solidFill>
                <a:srgbClr val="92D050"/>
              </a:solidFill>
              <a:latin typeface="Garamond" panose="02020404030301010803" pitchFamily="18" charset="0"/>
              <a:ea typeface="Arial Unicode MS" panose="020B0604020202020204" pitchFamily="34" charset="-128"/>
              <a:cs typeface="Chamberi Super Display" panose="020F0502020204030204" pitchFamily="34" charset="0"/>
            </a:endParaRPr>
          </a:p>
          <a:p>
            <a:pPr algn="ctr"/>
            <a:endParaRPr lang="it-IT" sz="2400" dirty="0">
              <a:solidFill>
                <a:srgbClr val="000000"/>
              </a:solidFill>
              <a:latin typeface="Garamond" panose="02020404030301010803" pitchFamily="18" charset="0"/>
              <a:ea typeface="Arial Unicode MS" panose="020B0604020202020204" pitchFamily="34" charset="-128"/>
              <a:cs typeface="Chamberi Super Display" panose="020F0502020204030204" pitchFamily="34" charset="0"/>
            </a:endParaRPr>
          </a:p>
          <a:p>
            <a:pPr algn="ctr"/>
            <a:endParaRPr lang="it-IT" sz="2400" dirty="0">
              <a:latin typeface="Garamond" panose="02020404030301010803" pitchFamily="18" charset="0"/>
              <a:ea typeface="Arial Unicode MS" panose="020B0604020202020204" pitchFamily="34" charset="-128"/>
              <a:cs typeface="Chamberi Super Display" panose="020F0502020204030204" pitchFamily="34" charset="0"/>
            </a:endParaRPr>
          </a:p>
        </p:txBody>
      </p:sp>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sp>
        <p:nvSpPr>
          <p:cNvPr id="11" name="CasellaDiTesto 10">
            <a:extLst>
              <a:ext uri="{FF2B5EF4-FFF2-40B4-BE49-F238E27FC236}">
                <a16:creationId xmlns:a16="http://schemas.microsoft.com/office/drawing/2014/main" xmlns="" id="{1A32E73E-C95F-005C-C993-AC20120F8BEB}"/>
              </a:ext>
            </a:extLst>
          </p:cNvPr>
          <p:cNvSpPr txBox="1"/>
          <p:nvPr/>
        </p:nvSpPr>
        <p:spPr>
          <a:xfrm>
            <a:off x="1271664" y="928565"/>
            <a:ext cx="6892925" cy="1384995"/>
          </a:xfrm>
          <a:prstGeom prst="rect">
            <a:avLst/>
          </a:prstGeom>
          <a:noFill/>
        </p:spPr>
        <p:txBody>
          <a:bodyPr wrap="square" rtlCol="0">
            <a:spAutoFit/>
          </a:bodyPr>
          <a:lstStyle/>
          <a:p>
            <a:pPr algn="ctr"/>
            <a:r>
              <a:rPr lang="it-IT" sz="1200" u="none" strike="noStrike" dirty="0">
                <a:effectLst/>
                <a:latin typeface="Garamond" panose="02020404030301010803" pitchFamily="18" charset="0"/>
                <a:ea typeface="Arial Unicode MS" panose="020B0604020202020204" pitchFamily="34" charset="-128"/>
                <a:cs typeface="Chamberi Super Display" panose="020F0502020204030204" pitchFamily="34" charset="0"/>
              </a:rPr>
              <a:t>15 aprile</a:t>
            </a:r>
            <a:r>
              <a:rPr lang="it-IT" sz="1200" u="none" strike="noStrike" dirty="0">
                <a:solidFill>
                  <a:schemeClr val="accent6">
                    <a:lumMod val="50000"/>
                  </a:schemeClr>
                </a:solidFill>
                <a:effectLst/>
                <a:latin typeface="Garamond" panose="02020404030301010803" pitchFamily="18" charset="0"/>
                <a:ea typeface="Arial Unicode MS" panose="020B0604020202020204" pitchFamily="34" charset="-128"/>
                <a:cs typeface="Chamberi Super Display" panose="020F0502020204030204" pitchFamily="34" charset="0"/>
              </a:rPr>
              <a:t>/</a:t>
            </a:r>
            <a:r>
              <a:rPr lang="it-IT" sz="1200" i="1" u="none" strike="noStrike" dirty="0" err="1">
                <a:solidFill>
                  <a:schemeClr val="accent6">
                    <a:lumMod val="75000"/>
                  </a:schemeClr>
                </a:solidFill>
                <a:effectLst/>
                <a:latin typeface="Garamond" panose="02020404030301010803" pitchFamily="18" charset="0"/>
                <a:ea typeface="Arial Unicode MS" panose="020B0604020202020204" pitchFamily="34" charset="-128"/>
                <a:cs typeface="Chamberi Super Display" panose="020F0502020204030204" pitchFamily="34" charset="0"/>
              </a:rPr>
              <a:t>avril</a:t>
            </a:r>
            <a:r>
              <a:rPr lang="it-IT" sz="1200" u="none" strike="noStrike" dirty="0">
                <a:solidFill>
                  <a:schemeClr val="accent6">
                    <a:lumMod val="50000"/>
                  </a:schemeClr>
                </a:solidFill>
                <a:effectLst/>
                <a:latin typeface="Garamond" panose="02020404030301010803" pitchFamily="18" charset="0"/>
                <a:ea typeface="Arial Unicode MS" panose="020B0604020202020204" pitchFamily="34" charset="-128"/>
                <a:cs typeface="Chamberi Super Display" panose="020F0502020204030204" pitchFamily="34" charset="0"/>
              </a:rPr>
              <a:t> </a:t>
            </a:r>
            <a:r>
              <a:rPr lang="it-IT" sz="1200" u="none" strike="noStrike" dirty="0">
                <a:effectLst/>
                <a:latin typeface="Garamond" panose="02020404030301010803" pitchFamily="18" charset="0"/>
                <a:ea typeface="Arial Unicode MS" panose="020B0604020202020204" pitchFamily="34" charset="-128"/>
                <a:cs typeface="Chamberi Super Display" panose="020F0502020204030204" pitchFamily="34" charset="0"/>
              </a:rPr>
              <a:t>2024</a:t>
            </a:r>
          </a:p>
          <a:p>
            <a:pPr algn="ctr"/>
            <a:r>
              <a:rPr lang="it-IT" sz="1200" u="none" strike="noStrike" dirty="0">
                <a:solidFill>
                  <a:srgbClr val="000000"/>
                </a:solidFill>
                <a:effectLst/>
                <a:latin typeface="Garamond" panose="02020404030301010803" pitchFamily="18" charset="0"/>
                <a:ea typeface="Arial Unicode MS" panose="020B0604020202020204" pitchFamily="34" charset="-128"/>
                <a:cs typeface="Chamberi Super Display" panose="020F0502020204030204" pitchFamily="34" charset="0"/>
              </a:rPr>
              <a:t>alle/</a:t>
            </a:r>
            <a:r>
              <a:rPr lang="it-IT" sz="1200" i="1" u="none" strike="noStrike" dirty="0">
                <a:solidFill>
                  <a:schemeClr val="accent6">
                    <a:lumMod val="75000"/>
                  </a:schemeClr>
                </a:solidFill>
                <a:effectLst/>
                <a:latin typeface="Garamond" panose="02020404030301010803" pitchFamily="18" charset="0"/>
                <a:ea typeface="Arial Unicode MS" panose="020B0604020202020204" pitchFamily="34" charset="-128"/>
                <a:cs typeface="Chamberi Super Display" panose="020F0502020204030204" pitchFamily="34" charset="0"/>
              </a:rPr>
              <a:t>à</a:t>
            </a:r>
            <a:r>
              <a:rPr lang="it-IT" sz="1200" u="none" strike="noStrike" dirty="0">
                <a:solidFill>
                  <a:srgbClr val="000000"/>
                </a:solidFill>
                <a:effectLst/>
                <a:latin typeface="Garamond" panose="02020404030301010803" pitchFamily="18" charset="0"/>
                <a:ea typeface="Arial Unicode MS" panose="020B0604020202020204" pitchFamily="34" charset="-128"/>
                <a:cs typeface="Chamberi Super Display" panose="020F0502020204030204" pitchFamily="34" charset="0"/>
              </a:rPr>
              <a:t> 10:30</a:t>
            </a:r>
          </a:p>
          <a:p>
            <a:pPr algn="ctr"/>
            <a:endParaRPr lang="it-IT" sz="1000" u="none" strike="noStrike" dirty="0">
              <a:solidFill>
                <a:srgbClr val="000000"/>
              </a:solidFill>
              <a:effectLst/>
              <a:latin typeface="Garamond" panose="02020404030301010803" pitchFamily="18" charset="0"/>
              <a:ea typeface="Arial Unicode MS" panose="020B0604020202020204" pitchFamily="34" charset="-128"/>
              <a:cs typeface="Chamberi Super Display" panose="020F0502020204030204" pitchFamily="34" charset="0"/>
            </a:endParaRPr>
          </a:p>
          <a:p>
            <a:pPr algn="ctr"/>
            <a:r>
              <a:rPr lang="it-IT" sz="1200" dirty="0">
                <a:solidFill>
                  <a:srgbClr val="000000"/>
                </a:solidFill>
                <a:latin typeface="Garamond" panose="02020404030301010803" pitchFamily="18" charset="0"/>
                <a:ea typeface="Arial Unicode MS" panose="020B0604020202020204" pitchFamily="34" charset="-128"/>
                <a:cs typeface="Chamberi Super Display" panose="020F0502020204030204" pitchFamily="34" charset="0"/>
              </a:rPr>
              <a:t>Comune di Cipressa-Sala Consiliare/</a:t>
            </a:r>
            <a:r>
              <a:rPr lang="it-IT" sz="1200" i="1" dirty="0" err="1">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rPr>
              <a:t>Commune</a:t>
            </a:r>
            <a:r>
              <a:rPr lang="it-IT" sz="1200" i="1" dirty="0">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rPr>
              <a:t> de Cipressa - Salle </a:t>
            </a:r>
            <a:r>
              <a:rPr lang="it-IT" sz="1200" i="1" dirty="0" err="1">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rPr>
              <a:t>du</a:t>
            </a:r>
            <a:r>
              <a:rPr lang="it-IT" sz="1200" i="1" dirty="0">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rPr>
              <a:t> </a:t>
            </a:r>
            <a:r>
              <a:rPr lang="it-IT" sz="1200" i="1" dirty="0" err="1">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rPr>
              <a:t>Conseil</a:t>
            </a:r>
            <a:endParaRPr lang="it-IT" sz="1200" i="1" dirty="0">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endParaRPr>
          </a:p>
          <a:p>
            <a:pPr algn="ctr"/>
            <a:r>
              <a:rPr lang="it-IT" sz="1200" dirty="0">
                <a:latin typeface="Garamond" panose="02020404030301010803" pitchFamily="18" charset="0"/>
                <a:ea typeface="Arial Unicode MS" panose="020B0604020202020204" pitchFamily="34" charset="-128"/>
                <a:cs typeface="Chamberi Super Display" panose="020F0502020204030204" pitchFamily="34" charset="0"/>
              </a:rPr>
              <a:t>Tavolo tecnico </a:t>
            </a:r>
            <a:r>
              <a:rPr lang="it-IT" sz="1200" dirty="0" err="1">
                <a:latin typeface="Garamond" panose="02020404030301010803" pitchFamily="18" charset="0"/>
                <a:ea typeface="Arial Unicode MS" panose="020B0604020202020204" pitchFamily="34" charset="-128"/>
                <a:cs typeface="Chamberi Super Display" panose="020F0502020204030204" pitchFamily="34" charset="0"/>
              </a:rPr>
              <a:t>trasfrontaliero</a:t>
            </a:r>
            <a:r>
              <a:rPr lang="it-IT" sz="1200" dirty="0">
                <a:latin typeface="Garamond" panose="02020404030301010803" pitchFamily="18" charset="0"/>
                <a:ea typeface="Arial Unicode MS" panose="020B0604020202020204" pitchFamily="34" charset="-128"/>
                <a:cs typeface="Chamberi Super Display" panose="020F0502020204030204" pitchFamily="34" charset="0"/>
              </a:rPr>
              <a:t>/</a:t>
            </a:r>
            <a:r>
              <a:rPr lang="it-IT" sz="1200" i="1" dirty="0" err="1">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rPr>
              <a:t>Table</a:t>
            </a:r>
            <a:r>
              <a:rPr lang="it-IT" sz="1200" i="1" dirty="0">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rPr>
              <a:t> technique </a:t>
            </a:r>
            <a:r>
              <a:rPr lang="it-IT" sz="1200" i="1" dirty="0" err="1">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rPr>
              <a:t>transfrontalière</a:t>
            </a:r>
            <a:endParaRPr lang="it-IT" sz="1200" i="1" dirty="0">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endParaRPr>
          </a:p>
          <a:p>
            <a:pPr algn="ctr"/>
            <a:endParaRPr lang="it-IT" sz="1200" b="1" dirty="0">
              <a:solidFill>
                <a:srgbClr val="000000"/>
              </a:solidFill>
              <a:latin typeface="Garamond" panose="02020404030301010803" pitchFamily="18" charset="0"/>
              <a:ea typeface="Arial Unicode MS" panose="020B0604020202020204" pitchFamily="34" charset="-128"/>
              <a:cs typeface="Chamberi Super Display" panose="020F0502020204030204" pitchFamily="34" charset="0"/>
            </a:endParaRPr>
          </a:p>
          <a:p>
            <a:pPr algn="ctr"/>
            <a:endParaRPr lang="it-IT" sz="1200" b="1" dirty="0">
              <a:latin typeface="Garamond" panose="02020404030301010803" pitchFamily="18" charset="0"/>
              <a:ea typeface="Arial Unicode MS" panose="020B0604020202020204" pitchFamily="34" charset="-128"/>
              <a:cs typeface="Chamberi Super Display" panose="020F0502020204030204" pitchFamily="34" charset="0"/>
            </a:endParaRPr>
          </a:p>
        </p:txBody>
      </p:sp>
      <p:sp>
        <p:nvSpPr>
          <p:cNvPr id="12" name="CasellaDiTesto 11">
            <a:extLst>
              <a:ext uri="{FF2B5EF4-FFF2-40B4-BE49-F238E27FC236}">
                <a16:creationId xmlns:a16="http://schemas.microsoft.com/office/drawing/2014/main" xmlns="" id="{F44527A8-577C-B381-DF0D-01B14B2BFF80}"/>
              </a:ext>
            </a:extLst>
          </p:cNvPr>
          <p:cNvSpPr txBox="1"/>
          <p:nvPr/>
        </p:nvSpPr>
        <p:spPr>
          <a:xfrm>
            <a:off x="1410415" y="6046610"/>
            <a:ext cx="6892925" cy="1015663"/>
          </a:xfrm>
          <a:prstGeom prst="rect">
            <a:avLst/>
          </a:prstGeom>
          <a:noFill/>
        </p:spPr>
        <p:txBody>
          <a:bodyPr wrap="square" rtlCol="0">
            <a:spAutoFit/>
          </a:bodyPr>
          <a:lstStyle/>
          <a:p>
            <a:r>
              <a:rPr lang="it-IT" sz="1200" dirty="0">
                <a:latin typeface="Garamond" panose="02020404030301010803" pitchFamily="18" charset="0"/>
                <a:ea typeface="Arial Unicode MS" panose="020B0604020202020204" pitchFamily="34" charset="-128"/>
                <a:cs typeface="Chamberi Super Display" panose="020F0502020204030204" pitchFamily="34" charset="0"/>
              </a:rPr>
              <a:t>Relatore : M. Claude Leininger </a:t>
            </a:r>
            <a:endParaRPr lang="it-IT" sz="1200" u="none" strike="noStrike" dirty="0">
              <a:effectLst/>
              <a:latin typeface="Garamond" panose="02020404030301010803" pitchFamily="18" charset="0"/>
              <a:ea typeface="Arial Unicode MS" panose="020B0604020202020204" pitchFamily="34" charset="-128"/>
              <a:cs typeface="Chamberi Super Display" panose="020F0502020204030204" pitchFamily="34" charset="0"/>
            </a:endParaRPr>
          </a:p>
          <a:p>
            <a:r>
              <a:rPr lang="it-IT" sz="1200" dirty="0">
                <a:latin typeface="Garamond" panose="02020404030301010803" pitchFamily="18" charset="0"/>
                <a:ea typeface="Arial Unicode MS" panose="020B0604020202020204" pitchFamily="34" charset="-128"/>
                <a:cs typeface="Chamberi Super Display" panose="020F0502020204030204" pitchFamily="34" charset="0"/>
              </a:rPr>
              <a:t>Ruolo : Directeur adjoint du service des espaces verts /</a:t>
            </a:r>
            <a:r>
              <a:rPr lang="it-IT" sz="1200" i="1" dirty="0">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rPr>
              <a:t>Ruolo nella 2° lingua</a:t>
            </a:r>
          </a:p>
          <a:p>
            <a:r>
              <a:rPr lang="it-IT" sz="1200" dirty="0">
                <a:latin typeface="Garamond" panose="02020404030301010803" pitchFamily="18" charset="0"/>
                <a:ea typeface="Arial Unicode MS" panose="020B0604020202020204" pitchFamily="34" charset="-128"/>
                <a:cs typeface="Chamberi Super Display" panose="020F0502020204030204" pitchFamily="34" charset="0"/>
              </a:rPr>
              <a:t>Relatore : M. Dominique Gaglioti</a:t>
            </a:r>
          </a:p>
          <a:p>
            <a:r>
              <a:rPr lang="it-IT" sz="1200" dirty="0">
                <a:latin typeface="Garamond" panose="02020404030301010803" pitchFamily="18" charset="0"/>
                <a:ea typeface="Arial Unicode MS" panose="020B0604020202020204" pitchFamily="34" charset="-128"/>
                <a:cs typeface="Chamberi Super Display" panose="020F0502020204030204" pitchFamily="34" charset="0"/>
              </a:rPr>
              <a:t>Ruolo : Directeur adjoint du service des finances/</a:t>
            </a:r>
            <a:r>
              <a:rPr lang="it-IT" sz="1200" i="1" dirty="0">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rPr>
              <a:t>Ruolo nella 2° lingua </a:t>
            </a:r>
            <a:endParaRPr lang="it-IT" sz="1200" b="1" dirty="0">
              <a:latin typeface="Garamond" panose="02020404030301010803" pitchFamily="18" charset="0"/>
              <a:ea typeface="Arial Unicode MS" panose="020B0604020202020204" pitchFamily="34" charset="-128"/>
              <a:cs typeface="Chamberi Super Display" panose="020F0502020204030204" pitchFamily="34" charset="0"/>
            </a:endParaRPr>
          </a:p>
          <a:p>
            <a:r>
              <a:rPr lang="it-IT" sz="1200" i="1" dirty="0">
                <a:solidFill>
                  <a:schemeClr val="accent6">
                    <a:lumMod val="75000"/>
                  </a:schemeClr>
                </a:solidFill>
                <a:latin typeface="Garamond" panose="02020404030301010803" pitchFamily="18" charset="0"/>
                <a:ea typeface="Arial Unicode MS" panose="020B0604020202020204" pitchFamily="34" charset="-128"/>
                <a:cs typeface="Chamberi Super Display" panose="020F0502020204030204" pitchFamily="34" charset="0"/>
              </a:rPr>
              <a:t> </a:t>
            </a:r>
            <a:endParaRPr lang="it-IT" sz="1200" b="1" dirty="0">
              <a:latin typeface="Garamond" panose="02020404030301010803" pitchFamily="18" charset="0"/>
              <a:ea typeface="Arial Unicode MS" panose="020B0604020202020204" pitchFamily="34" charset="-128"/>
              <a:cs typeface="Chamberi Super Display" panose="020F0502020204030204" pitchFamily="34" charset="0"/>
            </a:endParaRPr>
          </a:p>
        </p:txBody>
      </p:sp>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922" y="393700"/>
            <a:ext cx="1717601" cy="6464298"/>
          </a:xfrm>
          <a:prstGeom prst="rect">
            <a:avLst/>
          </a:prstGeom>
        </p:spPr>
      </p:pic>
      <p:pic>
        <p:nvPicPr>
          <p:cNvPr id="2" name="Image 1"/>
          <p:cNvPicPr>
            <a:picLocks noChangeAspect="1"/>
          </p:cNvPicPr>
          <p:nvPr/>
        </p:nvPicPr>
        <p:blipFill>
          <a:blip r:embed="rId6"/>
          <a:stretch>
            <a:fillRect/>
          </a:stretch>
        </p:blipFill>
        <p:spPr>
          <a:xfrm>
            <a:off x="4127823" y="3338847"/>
            <a:ext cx="888348" cy="841238"/>
          </a:xfrm>
          <a:prstGeom prst="rect">
            <a:avLst/>
          </a:prstGeom>
        </p:spPr>
      </p:pic>
    </p:spTree>
    <p:extLst>
      <p:ext uri="{BB962C8B-B14F-4D97-AF65-F5344CB8AC3E}">
        <p14:creationId xmlns:p14="http://schemas.microsoft.com/office/powerpoint/2010/main" val="29469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sp>
        <p:nvSpPr>
          <p:cNvPr id="12" name="Titre 1"/>
          <p:cNvSpPr txBox="1">
            <a:spLocks/>
          </p:cNvSpPr>
          <p:nvPr/>
        </p:nvSpPr>
        <p:spPr>
          <a:xfrm>
            <a:off x="0" y="5661331"/>
            <a:ext cx="8915400" cy="56673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200" b="1" dirty="0" err="1">
                <a:latin typeface="Arial" panose="020B0604020202020204" pitchFamily="34" charset="0"/>
                <a:cs typeface="Arial" panose="020B0604020202020204" pitchFamily="34" charset="0"/>
              </a:rPr>
              <a:t>Scale</a:t>
            </a:r>
            <a:r>
              <a:rPr lang="fr-FR" sz="2200" b="1" dirty="0">
                <a:latin typeface="Arial" panose="020B0604020202020204" pitchFamily="34" charset="0"/>
                <a:cs typeface="Arial" panose="020B0604020202020204" pitchFamily="34" charset="0"/>
              </a:rPr>
              <a:t> prima </a:t>
            </a:r>
            <a:r>
              <a:rPr lang="fr-FR" sz="2200" b="1" dirty="0" err="1">
                <a:latin typeface="Arial" panose="020B0604020202020204" pitchFamily="34" charset="0"/>
                <a:cs typeface="Arial" panose="020B0604020202020204" pitchFamily="34" charset="0"/>
              </a:rPr>
              <a:t>lavori</a:t>
            </a:r>
            <a:r>
              <a:rPr lang="fr-FR" sz="2200" dirty="0">
                <a:latin typeface="Arial" panose="020B0604020202020204" pitchFamily="34" charset="0"/>
                <a:cs typeface="Arial" panose="020B0604020202020204" pitchFamily="34" charset="0"/>
              </a:rPr>
              <a:t/>
            </a:r>
            <a:br>
              <a:rPr lang="fr-FR" sz="2200" dirty="0">
                <a:latin typeface="Arial" panose="020B0604020202020204" pitchFamily="34" charset="0"/>
                <a:cs typeface="Arial" panose="020B0604020202020204" pitchFamily="34" charset="0"/>
              </a:rPr>
            </a:br>
            <a:r>
              <a:rPr lang="fr-FR" sz="1600" i="1" dirty="0">
                <a:latin typeface="Arial" panose="020B0604020202020204" pitchFamily="34" charset="0"/>
                <a:cs typeface="Arial" panose="020B0604020202020204" pitchFamily="34" charset="0"/>
              </a:rPr>
              <a:t>Escalier avant travaux</a:t>
            </a:r>
            <a:endParaRPr lang="fr-FR" sz="2200" i="1" dirty="0">
              <a:latin typeface="Arial" panose="020B0604020202020204" pitchFamily="34" charset="0"/>
              <a:cs typeface="Arial" panose="020B0604020202020204" pitchFamily="34" charset="0"/>
            </a:endParaRPr>
          </a:p>
        </p:txBody>
      </p:sp>
      <p:sp>
        <p:nvSpPr>
          <p:cNvPr id="29" name="Ellipse 28"/>
          <p:cNvSpPr/>
          <p:nvPr/>
        </p:nvSpPr>
        <p:spPr>
          <a:xfrm>
            <a:off x="3010831" y="2277679"/>
            <a:ext cx="156348" cy="16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Espace réservé pour une image  3"/>
          <p:cNvPicPr>
            <a:picLocks noChangeAspect="1"/>
          </p:cNvPicPr>
          <p:nvPr/>
        </p:nvPicPr>
        <p:blipFill>
          <a:blip r:embed="rId6">
            <a:extLst>
              <a:ext uri="{28A0092B-C50C-407E-A947-70E740481C1C}">
                <a14:useLocalDpi xmlns:a14="http://schemas.microsoft.com/office/drawing/2010/main" val="0"/>
              </a:ext>
            </a:extLst>
          </a:blip>
          <a:srcRect t="16645" b="16645"/>
          <a:stretch>
            <a:fillRect/>
          </a:stretch>
        </p:blipFill>
        <p:spPr>
          <a:xfrm>
            <a:off x="231574" y="1497733"/>
            <a:ext cx="8683826" cy="3854970"/>
          </a:xfrm>
          <a:prstGeom prst="rect">
            <a:avLst/>
          </a:prstGeom>
        </p:spPr>
      </p:pic>
    </p:spTree>
    <p:extLst>
      <p:ext uri="{BB962C8B-B14F-4D97-AF65-F5344CB8AC3E}">
        <p14:creationId xmlns:p14="http://schemas.microsoft.com/office/powerpoint/2010/main" val="3602968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sp>
        <p:nvSpPr>
          <p:cNvPr id="29" name="Ellipse 28"/>
          <p:cNvSpPr/>
          <p:nvPr/>
        </p:nvSpPr>
        <p:spPr>
          <a:xfrm>
            <a:off x="3010831" y="2277679"/>
            <a:ext cx="156348" cy="16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Espace réservé pour une image  4"/>
          <p:cNvPicPr>
            <a:picLocks noChangeAspect="1"/>
          </p:cNvPicPr>
          <p:nvPr/>
        </p:nvPicPr>
        <p:blipFill rotWithShape="1">
          <a:blip r:embed="rId6">
            <a:extLst>
              <a:ext uri="{28A0092B-C50C-407E-A947-70E740481C1C}">
                <a14:useLocalDpi xmlns:a14="http://schemas.microsoft.com/office/drawing/2010/main" val="0"/>
              </a:ext>
            </a:extLst>
          </a:blip>
          <a:srcRect t="2096" r="4449" b="2943"/>
          <a:stretch/>
        </p:blipFill>
        <p:spPr>
          <a:xfrm>
            <a:off x="256089" y="1525914"/>
            <a:ext cx="8667312" cy="3889663"/>
          </a:xfrm>
          <a:prstGeom prst="rect">
            <a:avLst/>
          </a:prstGeom>
        </p:spPr>
      </p:pic>
      <p:sp>
        <p:nvSpPr>
          <p:cNvPr id="2" name="Titre 1">
            <a:extLst>
              <a:ext uri="{FF2B5EF4-FFF2-40B4-BE49-F238E27FC236}">
                <a16:creationId xmlns:a16="http://schemas.microsoft.com/office/drawing/2014/main" xmlns="" id="{8C6011A2-E160-D825-6A27-9BF8017AE577}"/>
              </a:ext>
            </a:extLst>
          </p:cNvPr>
          <p:cNvSpPr txBox="1">
            <a:spLocks/>
          </p:cNvSpPr>
          <p:nvPr/>
        </p:nvSpPr>
        <p:spPr>
          <a:xfrm>
            <a:off x="0" y="5661331"/>
            <a:ext cx="8915400" cy="566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b="1" dirty="0" err="1">
                <a:latin typeface="Century Gothic" panose="020B0502020202020204" pitchFamily="34" charset="0"/>
              </a:rPr>
              <a:t>Schizzo</a:t>
            </a:r>
            <a:r>
              <a:rPr lang="fr-FR" sz="1800" b="1" dirty="0">
                <a:latin typeface="Century Gothic" panose="020B0502020202020204" pitchFamily="34" charset="0"/>
              </a:rPr>
              <a:t> delle </a:t>
            </a:r>
            <a:r>
              <a:rPr lang="fr-FR" sz="1800" b="1" dirty="0" err="1">
                <a:latin typeface="Century Gothic" panose="020B0502020202020204" pitchFamily="34" charset="0"/>
              </a:rPr>
              <a:t>scale</a:t>
            </a:r>
            <a:r>
              <a:rPr lang="fr-FR" sz="1400" i="1" dirty="0">
                <a:latin typeface="Century Gothic" panose="020B0502020202020204" pitchFamily="34" charset="0"/>
              </a:rPr>
              <a:t/>
            </a:r>
            <a:br>
              <a:rPr lang="fr-FR" sz="1400" i="1" dirty="0">
                <a:latin typeface="Century Gothic" panose="020B0502020202020204" pitchFamily="34" charset="0"/>
              </a:rPr>
            </a:br>
            <a:r>
              <a:rPr lang="fr-FR" sz="1400" i="1" dirty="0">
                <a:latin typeface="Century Gothic" panose="020B0502020202020204" pitchFamily="34" charset="0"/>
              </a:rPr>
              <a:t>Esquisse de l’escalier</a:t>
            </a:r>
          </a:p>
        </p:txBody>
      </p:sp>
    </p:spTree>
    <p:extLst>
      <p:ext uri="{BB962C8B-B14F-4D97-AF65-F5344CB8AC3E}">
        <p14:creationId xmlns:p14="http://schemas.microsoft.com/office/powerpoint/2010/main" val="3216627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sp>
        <p:nvSpPr>
          <p:cNvPr id="12" name="Titre 1"/>
          <p:cNvSpPr txBox="1">
            <a:spLocks/>
          </p:cNvSpPr>
          <p:nvPr/>
        </p:nvSpPr>
        <p:spPr>
          <a:xfrm>
            <a:off x="0" y="5661331"/>
            <a:ext cx="8915400" cy="56673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200" b="1" dirty="0" err="1">
                <a:latin typeface="Century Gothic" panose="020B0502020202020204" pitchFamily="34" charset="0"/>
              </a:rPr>
              <a:t>Scale</a:t>
            </a:r>
            <a:r>
              <a:rPr lang="fr-FR" sz="2200" b="1" dirty="0">
                <a:latin typeface="Century Gothic" panose="020B0502020202020204" pitchFamily="34" charset="0"/>
              </a:rPr>
              <a:t> </a:t>
            </a:r>
            <a:r>
              <a:rPr lang="fr-FR" sz="2200" b="1" dirty="0" err="1">
                <a:latin typeface="Century Gothic" panose="020B0502020202020204" pitchFamily="34" charset="0"/>
              </a:rPr>
              <a:t>dopo</a:t>
            </a:r>
            <a:r>
              <a:rPr lang="fr-FR" sz="2200" b="1" dirty="0">
                <a:latin typeface="Century Gothic" panose="020B0502020202020204" pitchFamily="34" charset="0"/>
              </a:rPr>
              <a:t> </a:t>
            </a:r>
            <a:r>
              <a:rPr lang="fr-FR" sz="2200" b="1" dirty="0" err="1">
                <a:latin typeface="Century Gothic" panose="020B0502020202020204" pitchFamily="34" charset="0"/>
              </a:rPr>
              <a:t>lavori</a:t>
            </a:r>
            <a:r>
              <a:rPr lang="fr-FR" sz="2200" dirty="0">
                <a:latin typeface="Century Gothic" panose="020B0502020202020204" pitchFamily="34" charset="0"/>
              </a:rPr>
              <a:t/>
            </a:r>
            <a:br>
              <a:rPr lang="fr-FR" sz="2200" dirty="0">
                <a:latin typeface="Century Gothic" panose="020B0502020202020204" pitchFamily="34" charset="0"/>
              </a:rPr>
            </a:br>
            <a:r>
              <a:rPr lang="fr-FR" sz="1500" i="1" dirty="0">
                <a:latin typeface="Century Gothic" panose="020B0502020202020204" pitchFamily="34" charset="0"/>
              </a:rPr>
              <a:t>Escalier après travaux</a:t>
            </a:r>
            <a:endParaRPr lang="fr-FR" sz="2200" i="1" dirty="0">
              <a:latin typeface="Century Gothic" panose="020B0502020202020204" pitchFamily="34" charset="0"/>
            </a:endParaRPr>
          </a:p>
        </p:txBody>
      </p:sp>
      <p:sp>
        <p:nvSpPr>
          <p:cNvPr id="29" name="Ellipse 28"/>
          <p:cNvSpPr/>
          <p:nvPr/>
        </p:nvSpPr>
        <p:spPr>
          <a:xfrm>
            <a:off x="3010831" y="2277679"/>
            <a:ext cx="156348" cy="16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Espace réservé pour une image  10"/>
          <p:cNvPicPr>
            <a:picLocks noChangeAspect="1"/>
          </p:cNvPicPr>
          <p:nvPr/>
        </p:nvPicPr>
        <p:blipFill>
          <a:blip r:embed="rId6">
            <a:extLst>
              <a:ext uri="{28A0092B-C50C-407E-A947-70E740481C1C}">
                <a14:useLocalDpi xmlns:a14="http://schemas.microsoft.com/office/drawing/2010/main" val="0"/>
              </a:ext>
            </a:extLst>
          </a:blip>
          <a:srcRect t="21170" b="21170"/>
          <a:stretch>
            <a:fillRect/>
          </a:stretch>
        </p:blipFill>
        <p:spPr>
          <a:xfrm>
            <a:off x="220599" y="1501513"/>
            <a:ext cx="8694801" cy="3854970"/>
          </a:xfrm>
          <a:prstGeom prst="rect">
            <a:avLst/>
          </a:prstGeom>
        </p:spPr>
      </p:pic>
    </p:spTree>
    <p:extLst>
      <p:ext uri="{BB962C8B-B14F-4D97-AF65-F5344CB8AC3E}">
        <p14:creationId xmlns:p14="http://schemas.microsoft.com/office/powerpoint/2010/main" val="2641604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sp>
        <p:nvSpPr>
          <p:cNvPr id="12" name="Titre 1"/>
          <p:cNvSpPr txBox="1">
            <a:spLocks/>
          </p:cNvSpPr>
          <p:nvPr/>
        </p:nvSpPr>
        <p:spPr>
          <a:xfrm>
            <a:off x="0" y="5661331"/>
            <a:ext cx="8915400" cy="56673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200" b="1" dirty="0">
                <a:latin typeface="Arial" panose="020B0604020202020204" pitchFamily="34" charset="0"/>
                <a:cs typeface="Arial" panose="020B0604020202020204" pitchFamily="34" charset="0"/>
              </a:rPr>
              <a:t>Fontana prima </a:t>
            </a:r>
            <a:r>
              <a:rPr lang="fr-FR" sz="2200" b="1" dirty="0" err="1">
                <a:latin typeface="Arial" panose="020B0604020202020204" pitchFamily="34" charset="0"/>
                <a:cs typeface="Arial" panose="020B0604020202020204" pitchFamily="34" charset="0"/>
              </a:rPr>
              <a:t>lavori</a:t>
            </a:r>
            <a:r>
              <a:rPr lang="fr-FR" sz="2200" dirty="0">
                <a:latin typeface="Arial" panose="020B0604020202020204" pitchFamily="34" charset="0"/>
                <a:cs typeface="Arial" panose="020B0604020202020204" pitchFamily="34" charset="0"/>
              </a:rPr>
              <a:t/>
            </a:r>
            <a:br>
              <a:rPr lang="fr-FR" sz="2200" dirty="0">
                <a:latin typeface="Arial" panose="020B0604020202020204" pitchFamily="34" charset="0"/>
                <a:cs typeface="Arial" panose="020B0604020202020204" pitchFamily="34" charset="0"/>
              </a:rPr>
            </a:br>
            <a:r>
              <a:rPr lang="fr-FR" sz="1700" i="1" dirty="0">
                <a:latin typeface="Arial" panose="020B0604020202020204" pitchFamily="34" charset="0"/>
                <a:cs typeface="Arial" panose="020B0604020202020204" pitchFamily="34" charset="0"/>
              </a:rPr>
              <a:t>Fontaine avant travaux</a:t>
            </a:r>
            <a:endParaRPr lang="fr-FR" sz="2200" i="1" dirty="0">
              <a:latin typeface="Arial" panose="020B0604020202020204" pitchFamily="34" charset="0"/>
              <a:cs typeface="Arial" panose="020B0604020202020204" pitchFamily="34" charset="0"/>
            </a:endParaRPr>
          </a:p>
        </p:txBody>
      </p:sp>
      <p:sp>
        <p:nvSpPr>
          <p:cNvPr id="29" name="Ellipse 28"/>
          <p:cNvSpPr/>
          <p:nvPr/>
        </p:nvSpPr>
        <p:spPr>
          <a:xfrm>
            <a:off x="3010831" y="2277679"/>
            <a:ext cx="156348" cy="16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Espace réservé pour une image  6"/>
          <p:cNvPicPr>
            <a:picLocks noChangeAspect="1"/>
          </p:cNvPicPr>
          <p:nvPr/>
        </p:nvPicPr>
        <p:blipFill>
          <a:blip r:embed="rId6">
            <a:extLst>
              <a:ext uri="{28A0092B-C50C-407E-A947-70E740481C1C}">
                <a14:useLocalDpi xmlns:a14="http://schemas.microsoft.com/office/drawing/2010/main" val="0"/>
              </a:ext>
            </a:extLst>
          </a:blip>
          <a:srcRect t="11839" b="11839"/>
          <a:stretch>
            <a:fillRect/>
          </a:stretch>
        </p:blipFill>
        <p:spPr>
          <a:xfrm>
            <a:off x="220599" y="1501513"/>
            <a:ext cx="8694801" cy="3854970"/>
          </a:xfrm>
          <a:prstGeom prst="rect">
            <a:avLst/>
          </a:prstGeom>
        </p:spPr>
      </p:pic>
    </p:spTree>
    <p:extLst>
      <p:ext uri="{BB962C8B-B14F-4D97-AF65-F5344CB8AC3E}">
        <p14:creationId xmlns:p14="http://schemas.microsoft.com/office/powerpoint/2010/main" val="3173991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sp>
        <p:nvSpPr>
          <p:cNvPr id="29" name="Ellipse 28"/>
          <p:cNvSpPr/>
          <p:nvPr/>
        </p:nvSpPr>
        <p:spPr>
          <a:xfrm>
            <a:off x="3010831" y="2277679"/>
            <a:ext cx="156348" cy="16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Espace réservé pour une image  4"/>
          <p:cNvPicPr>
            <a:picLocks noChangeAspect="1"/>
          </p:cNvPicPr>
          <p:nvPr/>
        </p:nvPicPr>
        <p:blipFill rotWithShape="1">
          <a:blip r:embed="rId6">
            <a:extLst>
              <a:ext uri="{28A0092B-C50C-407E-A947-70E740481C1C}">
                <a14:useLocalDpi xmlns:a14="http://schemas.microsoft.com/office/drawing/2010/main" val="0"/>
              </a:ext>
            </a:extLst>
          </a:blip>
          <a:srcRect t="10745" r="4454" b="10257"/>
          <a:stretch/>
        </p:blipFill>
        <p:spPr>
          <a:xfrm>
            <a:off x="220599" y="1513389"/>
            <a:ext cx="8694801" cy="3831218"/>
          </a:xfrm>
          <a:prstGeom prst="rect">
            <a:avLst/>
          </a:prstGeom>
        </p:spPr>
      </p:pic>
      <p:sp>
        <p:nvSpPr>
          <p:cNvPr id="3" name="Titre 1">
            <a:extLst>
              <a:ext uri="{FF2B5EF4-FFF2-40B4-BE49-F238E27FC236}">
                <a16:creationId xmlns:a16="http://schemas.microsoft.com/office/drawing/2014/main" xmlns="" id="{6009EB2F-A2E5-FBB3-73FE-FC726F286D21}"/>
              </a:ext>
            </a:extLst>
          </p:cNvPr>
          <p:cNvSpPr txBox="1">
            <a:spLocks/>
          </p:cNvSpPr>
          <p:nvPr/>
        </p:nvSpPr>
        <p:spPr>
          <a:xfrm>
            <a:off x="0" y="5661331"/>
            <a:ext cx="8915400" cy="566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b="1" dirty="0" err="1">
                <a:latin typeface="Century Gothic" panose="020B0502020202020204" pitchFamily="34" charset="0"/>
              </a:rPr>
              <a:t>Schizzo</a:t>
            </a:r>
            <a:r>
              <a:rPr lang="fr-FR" sz="1800" b="1" dirty="0">
                <a:latin typeface="Century Gothic" panose="020B0502020202020204" pitchFamily="34" charset="0"/>
              </a:rPr>
              <a:t> </a:t>
            </a:r>
            <a:r>
              <a:rPr lang="fr-FR" sz="1800" b="1" dirty="0" err="1">
                <a:latin typeface="Century Gothic" panose="020B0502020202020204" pitchFamily="34" charset="0"/>
              </a:rPr>
              <a:t>della</a:t>
            </a:r>
            <a:r>
              <a:rPr lang="fr-FR" sz="1800" b="1" dirty="0">
                <a:latin typeface="Century Gothic" panose="020B0502020202020204" pitchFamily="34" charset="0"/>
              </a:rPr>
              <a:t> </a:t>
            </a:r>
            <a:r>
              <a:rPr lang="fr-FR" sz="1800" b="1" dirty="0" err="1">
                <a:latin typeface="Century Gothic" panose="020B0502020202020204" pitchFamily="34" charset="0"/>
              </a:rPr>
              <a:t>fontana</a:t>
            </a:r>
            <a:r>
              <a:rPr lang="fr-FR" sz="1400" i="1" dirty="0">
                <a:latin typeface="Century Gothic" panose="020B0502020202020204" pitchFamily="34" charset="0"/>
              </a:rPr>
              <a:t/>
            </a:r>
            <a:br>
              <a:rPr lang="fr-FR" sz="1400" i="1" dirty="0">
                <a:latin typeface="Century Gothic" panose="020B0502020202020204" pitchFamily="34" charset="0"/>
              </a:rPr>
            </a:br>
            <a:r>
              <a:rPr lang="fr-FR" sz="1400" i="1" dirty="0">
                <a:latin typeface="Century Gothic" panose="020B0502020202020204" pitchFamily="34" charset="0"/>
              </a:rPr>
              <a:t>Esquisse de la fontaine</a:t>
            </a:r>
          </a:p>
        </p:txBody>
      </p:sp>
    </p:spTree>
    <p:extLst>
      <p:ext uri="{BB962C8B-B14F-4D97-AF65-F5344CB8AC3E}">
        <p14:creationId xmlns:p14="http://schemas.microsoft.com/office/powerpoint/2010/main" val="1849786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sp>
        <p:nvSpPr>
          <p:cNvPr id="12" name="Titre 1"/>
          <p:cNvSpPr txBox="1">
            <a:spLocks/>
          </p:cNvSpPr>
          <p:nvPr/>
        </p:nvSpPr>
        <p:spPr>
          <a:xfrm>
            <a:off x="0" y="5661331"/>
            <a:ext cx="8915400" cy="56673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200" b="1" dirty="0">
                <a:latin typeface="Arial" panose="020B0604020202020204" pitchFamily="34" charset="0"/>
                <a:cs typeface="Arial" panose="020B0604020202020204" pitchFamily="34" charset="0"/>
              </a:rPr>
              <a:t>Fontana </a:t>
            </a:r>
            <a:r>
              <a:rPr lang="fr-FR" sz="2200" b="1" dirty="0" err="1">
                <a:latin typeface="Arial" panose="020B0604020202020204" pitchFamily="34" charset="0"/>
                <a:cs typeface="Arial" panose="020B0604020202020204" pitchFamily="34" charset="0"/>
              </a:rPr>
              <a:t>dopo</a:t>
            </a:r>
            <a:r>
              <a:rPr lang="fr-FR" sz="2200" b="1" dirty="0">
                <a:latin typeface="Arial" panose="020B0604020202020204" pitchFamily="34" charset="0"/>
                <a:cs typeface="Arial" panose="020B0604020202020204" pitchFamily="34" charset="0"/>
              </a:rPr>
              <a:t> </a:t>
            </a:r>
            <a:r>
              <a:rPr lang="fr-FR" sz="2200" b="1" dirty="0" err="1">
                <a:latin typeface="Arial" panose="020B0604020202020204" pitchFamily="34" charset="0"/>
                <a:cs typeface="Arial" panose="020B0604020202020204" pitchFamily="34" charset="0"/>
              </a:rPr>
              <a:t>lavori</a:t>
            </a:r>
            <a:r>
              <a:rPr lang="fr-FR" sz="2200" dirty="0">
                <a:latin typeface="Arial" panose="020B0604020202020204" pitchFamily="34" charset="0"/>
                <a:cs typeface="Arial" panose="020B0604020202020204" pitchFamily="34" charset="0"/>
              </a:rPr>
              <a:t/>
            </a:r>
            <a:br>
              <a:rPr lang="fr-FR" sz="2200" dirty="0">
                <a:latin typeface="Arial" panose="020B0604020202020204" pitchFamily="34" charset="0"/>
                <a:cs typeface="Arial" panose="020B0604020202020204" pitchFamily="34" charset="0"/>
              </a:rPr>
            </a:br>
            <a:r>
              <a:rPr lang="fr-FR" sz="1900" i="1" dirty="0">
                <a:latin typeface="Arial" panose="020B0604020202020204" pitchFamily="34" charset="0"/>
                <a:cs typeface="Arial" panose="020B0604020202020204" pitchFamily="34" charset="0"/>
              </a:rPr>
              <a:t>Fontaine après travaux</a:t>
            </a:r>
            <a:endParaRPr lang="fr-FR" sz="2200" i="1" dirty="0">
              <a:latin typeface="Arial" panose="020B0604020202020204" pitchFamily="34" charset="0"/>
              <a:cs typeface="Arial" panose="020B0604020202020204" pitchFamily="34" charset="0"/>
            </a:endParaRPr>
          </a:p>
        </p:txBody>
      </p:sp>
      <p:sp>
        <p:nvSpPr>
          <p:cNvPr id="29" name="Ellipse 28"/>
          <p:cNvSpPr/>
          <p:nvPr/>
        </p:nvSpPr>
        <p:spPr>
          <a:xfrm>
            <a:off x="3010831" y="2277679"/>
            <a:ext cx="156348" cy="16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Espace réservé pour une image  7"/>
          <p:cNvPicPr>
            <a:picLocks noChangeAspect="1"/>
          </p:cNvPicPr>
          <p:nvPr/>
        </p:nvPicPr>
        <p:blipFill>
          <a:blip r:embed="rId6">
            <a:extLst>
              <a:ext uri="{28A0092B-C50C-407E-A947-70E740481C1C}">
                <a14:useLocalDpi xmlns:a14="http://schemas.microsoft.com/office/drawing/2010/main" val="0"/>
              </a:ext>
            </a:extLst>
          </a:blip>
          <a:srcRect t="21170" b="21170"/>
          <a:stretch>
            <a:fillRect/>
          </a:stretch>
        </p:blipFill>
        <p:spPr>
          <a:xfrm>
            <a:off x="238088" y="1501513"/>
            <a:ext cx="8703314" cy="3854970"/>
          </a:xfrm>
          <a:prstGeom prst="rect">
            <a:avLst/>
          </a:prstGeom>
        </p:spPr>
      </p:pic>
    </p:spTree>
    <p:extLst>
      <p:ext uri="{BB962C8B-B14F-4D97-AF65-F5344CB8AC3E}">
        <p14:creationId xmlns:p14="http://schemas.microsoft.com/office/powerpoint/2010/main" val="401902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sp>
        <p:nvSpPr>
          <p:cNvPr id="12" name="Titre 1"/>
          <p:cNvSpPr txBox="1">
            <a:spLocks/>
          </p:cNvSpPr>
          <p:nvPr/>
        </p:nvSpPr>
        <p:spPr>
          <a:xfrm>
            <a:off x="0" y="5661331"/>
            <a:ext cx="8915400" cy="56673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200" b="1" dirty="0" err="1">
                <a:latin typeface="Century Gothic" panose="020B0502020202020204" pitchFamily="34" charset="0"/>
              </a:rPr>
              <a:t>Recinto</a:t>
            </a:r>
            <a:r>
              <a:rPr lang="fr-FR" sz="2200" b="1" dirty="0">
                <a:latin typeface="Century Gothic" panose="020B0502020202020204" pitchFamily="34" charset="0"/>
              </a:rPr>
              <a:t> prima </a:t>
            </a:r>
            <a:r>
              <a:rPr lang="fr-FR" sz="2200" b="1" dirty="0" err="1">
                <a:latin typeface="Century Gothic" panose="020B0502020202020204" pitchFamily="34" charset="0"/>
              </a:rPr>
              <a:t>lavori</a:t>
            </a:r>
            <a:r>
              <a:rPr lang="fr-FR" sz="2200" dirty="0">
                <a:latin typeface="Century Gothic" panose="020B0502020202020204" pitchFamily="34" charset="0"/>
              </a:rPr>
              <a:t/>
            </a:r>
            <a:br>
              <a:rPr lang="fr-FR" sz="2200" dirty="0">
                <a:latin typeface="Century Gothic" panose="020B0502020202020204" pitchFamily="34" charset="0"/>
              </a:rPr>
            </a:br>
            <a:r>
              <a:rPr lang="fr-FR" sz="1700" i="1" dirty="0">
                <a:latin typeface="Century Gothic" panose="020B0502020202020204" pitchFamily="34" charset="0"/>
              </a:rPr>
              <a:t>Palissade avant travaux</a:t>
            </a:r>
            <a:endParaRPr lang="fr-FR" sz="2200" i="1" dirty="0">
              <a:latin typeface="Century Gothic" panose="020B0502020202020204" pitchFamily="34" charset="0"/>
            </a:endParaRPr>
          </a:p>
        </p:txBody>
      </p:sp>
      <p:sp>
        <p:nvSpPr>
          <p:cNvPr id="29" name="Ellipse 28"/>
          <p:cNvSpPr/>
          <p:nvPr/>
        </p:nvSpPr>
        <p:spPr>
          <a:xfrm>
            <a:off x="3010831" y="2277679"/>
            <a:ext cx="156348" cy="16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Espace réservé pour une image  4"/>
          <p:cNvPicPr>
            <a:picLocks noChangeAspect="1"/>
          </p:cNvPicPr>
          <p:nvPr/>
        </p:nvPicPr>
        <p:blipFill>
          <a:blip r:embed="rId6">
            <a:extLst>
              <a:ext uri="{28A0092B-C50C-407E-A947-70E740481C1C}">
                <a14:useLocalDpi xmlns:a14="http://schemas.microsoft.com/office/drawing/2010/main" val="0"/>
              </a:ext>
            </a:extLst>
          </a:blip>
          <a:srcRect t="11522" b="11522"/>
          <a:stretch>
            <a:fillRect/>
          </a:stretch>
        </p:blipFill>
        <p:spPr>
          <a:xfrm>
            <a:off x="212086" y="1675751"/>
            <a:ext cx="8703314" cy="3854970"/>
          </a:xfrm>
          <a:prstGeom prst="rect">
            <a:avLst/>
          </a:prstGeom>
        </p:spPr>
      </p:pic>
    </p:spTree>
    <p:extLst>
      <p:ext uri="{BB962C8B-B14F-4D97-AF65-F5344CB8AC3E}">
        <p14:creationId xmlns:p14="http://schemas.microsoft.com/office/powerpoint/2010/main" val="964382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sp>
        <p:nvSpPr>
          <p:cNvPr id="29" name="Ellipse 28"/>
          <p:cNvSpPr/>
          <p:nvPr/>
        </p:nvSpPr>
        <p:spPr>
          <a:xfrm>
            <a:off x="3010831" y="2277679"/>
            <a:ext cx="156348" cy="16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Espace réservé pour une image  4"/>
          <p:cNvPicPr>
            <a:picLocks noChangeAspect="1"/>
          </p:cNvPicPr>
          <p:nvPr/>
        </p:nvPicPr>
        <p:blipFill rotWithShape="1">
          <a:blip r:embed="rId6">
            <a:extLst>
              <a:ext uri="{28A0092B-C50C-407E-A947-70E740481C1C}">
                <a14:useLocalDpi xmlns:a14="http://schemas.microsoft.com/office/drawing/2010/main" val="0"/>
              </a:ext>
            </a:extLst>
          </a:blip>
          <a:srcRect t="8400" r="4102" b="8514"/>
          <a:stretch/>
        </p:blipFill>
        <p:spPr>
          <a:xfrm>
            <a:off x="228600" y="1695713"/>
            <a:ext cx="8686800" cy="3860271"/>
          </a:xfrm>
          <a:prstGeom prst="rect">
            <a:avLst/>
          </a:prstGeom>
        </p:spPr>
      </p:pic>
      <p:sp>
        <p:nvSpPr>
          <p:cNvPr id="2" name="Titre 1">
            <a:extLst>
              <a:ext uri="{FF2B5EF4-FFF2-40B4-BE49-F238E27FC236}">
                <a16:creationId xmlns:a16="http://schemas.microsoft.com/office/drawing/2014/main" xmlns="" id="{B91B8CF1-A1B8-9175-6060-A7DFA1C57D6D}"/>
              </a:ext>
            </a:extLst>
          </p:cNvPr>
          <p:cNvSpPr txBox="1">
            <a:spLocks/>
          </p:cNvSpPr>
          <p:nvPr/>
        </p:nvSpPr>
        <p:spPr>
          <a:xfrm>
            <a:off x="0" y="5661331"/>
            <a:ext cx="8915400" cy="566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b="1" dirty="0" err="1">
                <a:latin typeface="Century Gothic" panose="020B0502020202020204" pitchFamily="34" charset="0"/>
              </a:rPr>
              <a:t>Schizzo</a:t>
            </a:r>
            <a:r>
              <a:rPr lang="fr-FR" sz="1800" b="1" dirty="0">
                <a:latin typeface="Century Gothic" panose="020B0502020202020204" pitchFamily="34" charset="0"/>
              </a:rPr>
              <a:t> </a:t>
            </a:r>
            <a:r>
              <a:rPr lang="fr-FR" sz="1800" b="1" dirty="0" err="1">
                <a:latin typeface="Century Gothic" panose="020B0502020202020204" pitchFamily="34" charset="0"/>
              </a:rPr>
              <a:t>del</a:t>
            </a:r>
            <a:r>
              <a:rPr lang="fr-FR" sz="1800" b="1" dirty="0">
                <a:latin typeface="Century Gothic" panose="020B0502020202020204" pitchFamily="34" charset="0"/>
              </a:rPr>
              <a:t> </a:t>
            </a:r>
            <a:r>
              <a:rPr lang="fr-FR" sz="1800" b="1" dirty="0" err="1">
                <a:latin typeface="Century Gothic" panose="020B0502020202020204" pitchFamily="34" charset="0"/>
              </a:rPr>
              <a:t>recinto</a:t>
            </a:r>
            <a:r>
              <a:rPr lang="fr-FR" sz="1400" i="1" dirty="0">
                <a:latin typeface="Century Gothic" panose="020B0502020202020204" pitchFamily="34" charset="0"/>
              </a:rPr>
              <a:t/>
            </a:r>
            <a:br>
              <a:rPr lang="fr-FR" sz="1400" i="1" dirty="0">
                <a:latin typeface="Century Gothic" panose="020B0502020202020204" pitchFamily="34" charset="0"/>
              </a:rPr>
            </a:br>
            <a:r>
              <a:rPr lang="fr-FR" sz="1400" i="1" dirty="0">
                <a:latin typeface="Century Gothic" panose="020B0502020202020204" pitchFamily="34" charset="0"/>
              </a:rPr>
              <a:t>Esquisse de la palissade</a:t>
            </a:r>
          </a:p>
        </p:txBody>
      </p:sp>
    </p:spTree>
    <p:extLst>
      <p:ext uri="{BB962C8B-B14F-4D97-AF65-F5344CB8AC3E}">
        <p14:creationId xmlns:p14="http://schemas.microsoft.com/office/powerpoint/2010/main" val="3932480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sp>
        <p:nvSpPr>
          <p:cNvPr id="29" name="Ellipse 28"/>
          <p:cNvSpPr/>
          <p:nvPr/>
        </p:nvSpPr>
        <p:spPr>
          <a:xfrm>
            <a:off x="3010831" y="2277679"/>
            <a:ext cx="156348" cy="16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rotWithShape="1">
          <a:blip r:embed="rId6">
            <a:extLst>
              <a:ext uri="{28A0092B-C50C-407E-A947-70E740481C1C}">
                <a14:useLocalDpi xmlns:a14="http://schemas.microsoft.com/office/drawing/2010/main" val="0"/>
              </a:ext>
            </a:extLst>
          </a:blip>
          <a:srcRect t="33754" r="-166"/>
          <a:stretch/>
        </p:blipFill>
        <p:spPr>
          <a:xfrm>
            <a:off x="203492" y="1698363"/>
            <a:ext cx="8686800" cy="3854971"/>
          </a:xfrm>
          <a:prstGeom prst="rect">
            <a:avLst/>
          </a:prstGeom>
        </p:spPr>
      </p:pic>
      <p:sp>
        <p:nvSpPr>
          <p:cNvPr id="2" name="Titre 1">
            <a:extLst>
              <a:ext uri="{FF2B5EF4-FFF2-40B4-BE49-F238E27FC236}">
                <a16:creationId xmlns:a16="http://schemas.microsoft.com/office/drawing/2014/main" xmlns="" id="{A5A16590-CA8B-9835-105D-2F9232FBF0AD}"/>
              </a:ext>
            </a:extLst>
          </p:cNvPr>
          <p:cNvSpPr txBox="1">
            <a:spLocks/>
          </p:cNvSpPr>
          <p:nvPr/>
        </p:nvSpPr>
        <p:spPr>
          <a:xfrm>
            <a:off x="0" y="5661331"/>
            <a:ext cx="8915400" cy="56673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200" b="1" dirty="0" err="1">
                <a:latin typeface="Century Gothic" panose="020B0502020202020204" pitchFamily="34" charset="0"/>
              </a:rPr>
              <a:t>Recinto</a:t>
            </a:r>
            <a:r>
              <a:rPr lang="fr-FR" sz="2200" b="1" dirty="0">
                <a:latin typeface="Century Gothic" panose="020B0502020202020204" pitchFamily="34" charset="0"/>
              </a:rPr>
              <a:t> </a:t>
            </a:r>
            <a:r>
              <a:rPr lang="fr-FR" sz="2200" b="1" dirty="0" err="1">
                <a:latin typeface="Century Gothic" panose="020B0502020202020204" pitchFamily="34" charset="0"/>
              </a:rPr>
              <a:t>dopo</a:t>
            </a:r>
            <a:r>
              <a:rPr lang="fr-FR" sz="2200" b="1" dirty="0">
                <a:latin typeface="Century Gothic" panose="020B0502020202020204" pitchFamily="34" charset="0"/>
              </a:rPr>
              <a:t> </a:t>
            </a:r>
            <a:r>
              <a:rPr lang="fr-FR" sz="2200" b="1" dirty="0" err="1">
                <a:latin typeface="Century Gothic" panose="020B0502020202020204" pitchFamily="34" charset="0"/>
              </a:rPr>
              <a:t>lavori</a:t>
            </a:r>
            <a:r>
              <a:rPr lang="fr-FR" sz="2200" dirty="0">
                <a:latin typeface="Century Gothic" panose="020B0502020202020204" pitchFamily="34" charset="0"/>
              </a:rPr>
              <a:t/>
            </a:r>
            <a:br>
              <a:rPr lang="fr-FR" sz="2200" dirty="0">
                <a:latin typeface="Century Gothic" panose="020B0502020202020204" pitchFamily="34" charset="0"/>
              </a:rPr>
            </a:br>
            <a:r>
              <a:rPr lang="fr-FR" sz="1700" i="1" dirty="0">
                <a:latin typeface="Century Gothic" panose="020B0502020202020204" pitchFamily="34" charset="0"/>
              </a:rPr>
              <a:t>Palissade après travaux</a:t>
            </a:r>
            <a:endParaRPr lang="fr-FR" sz="2200" i="1" dirty="0">
              <a:latin typeface="Century Gothic" panose="020B0502020202020204" pitchFamily="34" charset="0"/>
            </a:endParaRPr>
          </a:p>
        </p:txBody>
      </p:sp>
    </p:spTree>
    <p:extLst>
      <p:ext uri="{BB962C8B-B14F-4D97-AF65-F5344CB8AC3E}">
        <p14:creationId xmlns:p14="http://schemas.microsoft.com/office/powerpoint/2010/main" val="220187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sp>
        <p:nvSpPr>
          <p:cNvPr id="12" name="Titre 1"/>
          <p:cNvSpPr txBox="1">
            <a:spLocks/>
          </p:cNvSpPr>
          <p:nvPr/>
        </p:nvSpPr>
        <p:spPr>
          <a:xfrm>
            <a:off x="0" y="5661331"/>
            <a:ext cx="8915400" cy="56673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200" b="1" dirty="0" err="1">
                <a:latin typeface="Arial" panose="020B0604020202020204" pitchFamily="34" charset="0"/>
                <a:cs typeface="Arial" panose="020B0604020202020204" pitchFamily="34" charset="0"/>
              </a:rPr>
              <a:t>Parco</a:t>
            </a:r>
            <a:r>
              <a:rPr lang="fr-FR" sz="2200" b="1" dirty="0">
                <a:latin typeface="Arial" panose="020B0604020202020204" pitchFamily="34" charset="0"/>
                <a:cs typeface="Arial" panose="020B0604020202020204" pitchFamily="34" charset="0"/>
              </a:rPr>
              <a:t> </a:t>
            </a:r>
            <a:r>
              <a:rPr lang="fr-FR" sz="2200" b="1" dirty="0" err="1">
                <a:latin typeface="Arial" panose="020B0604020202020204" pitchFamily="34" charset="0"/>
                <a:cs typeface="Arial" panose="020B0604020202020204" pitchFamily="34" charset="0"/>
              </a:rPr>
              <a:t>giochi</a:t>
            </a:r>
            <a:r>
              <a:rPr lang="fr-FR" sz="2200" b="1" dirty="0">
                <a:latin typeface="Arial" panose="020B0604020202020204" pitchFamily="34" charset="0"/>
                <a:cs typeface="Arial" panose="020B0604020202020204" pitchFamily="34" charset="0"/>
              </a:rPr>
              <a:t> prima </a:t>
            </a:r>
            <a:r>
              <a:rPr lang="fr-FR" sz="2200" b="1" dirty="0" err="1">
                <a:latin typeface="Arial" panose="020B0604020202020204" pitchFamily="34" charset="0"/>
                <a:cs typeface="Arial" panose="020B0604020202020204" pitchFamily="34" charset="0"/>
              </a:rPr>
              <a:t>lavori</a:t>
            </a:r>
            <a:r>
              <a:rPr lang="fr-FR" sz="2200" dirty="0">
                <a:latin typeface="Arial" panose="020B0604020202020204" pitchFamily="34" charset="0"/>
                <a:cs typeface="Arial" panose="020B0604020202020204" pitchFamily="34" charset="0"/>
              </a:rPr>
              <a:t/>
            </a:r>
            <a:br>
              <a:rPr lang="fr-FR" sz="2200" dirty="0">
                <a:latin typeface="Arial" panose="020B0604020202020204" pitchFamily="34" charset="0"/>
                <a:cs typeface="Arial" panose="020B0604020202020204" pitchFamily="34" charset="0"/>
              </a:rPr>
            </a:br>
            <a:r>
              <a:rPr lang="fr-FR" sz="1700" i="1" dirty="0">
                <a:latin typeface="Arial" panose="020B0604020202020204" pitchFamily="34" charset="0"/>
                <a:cs typeface="Arial" panose="020B0604020202020204" pitchFamily="34" charset="0"/>
              </a:rPr>
              <a:t>Aire de jeux avant travaux</a:t>
            </a:r>
            <a:endParaRPr lang="fr-FR" sz="2200" i="1" dirty="0">
              <a:latin typeface="Arial" panose="020B0604020202020204" pitchFamily="34" charset="0"/>
              <a:cs typeface="Arial" panose="020B0604020202020204" pitchFamily="34" charset="0"/>
            </a:endParaRPr>
          </a:p>
        </p:txBody>
      </p:sp>
      <p:sp>
        <p:nvSpPr>
          <p:cNvPr id="29" name="Ellipse 28"/>
          <p:cNvSpPr/>
          <p:nvPr/>
        </p:nvSpPr>
        <p:spPr>
          <a:xfrm>
            <a:off x="3010831" y="2277679"/>
            <a:ext cx="156348" cy="16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Espace réservé pour une image  3"/>
          <p:cNvPicPr>
            <a:picLocks noChangeAspect="1"/>
          </p:cNvPicPr>
          <p:nvPr/>
        </p:nvPicPr>
        <p:blipFill>
          <a:blip r:embed="rId6">
            <a:extLst>
              <a:ext uri="{28A0092B-C50C-407E-A947-70E740481C1C}">
                <a14:useLocalDpi xmlns:a14="http://schemas.microsoft.com/office/drawing/2010/main" val="0"/>
              </a:ext>
            </a:extLst>
          </a:blip>
          <a:srcRect t="3109" b="3109"/>
          <a:stretch>
            <a:fillRect/>
          </a:stretch>
        </p:blipFill>
        <p:spPr>
          <a:xfrm>
            <a:off x="228600" y="1698364"/>
            <a:ext cx="8686800" cy="3854970"/>
          </a:xfrm>
          <a:prstGeom prst="rect">
            <a:avLst/>
          </a:prstGeom>
        </p:spPr>
      </p:pic>
    </p:spTree>
    <p:extLst>
      <p:ext uri="{BB962C8B-B14F-4D97-AF65-F5344CB8AC3E}">
        <p14:creationId xmlns:p14="http://schemas.microsoft.com/office/powerpoint/2010/main" val="3246434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57850C3B-2298-3FF0-C254-0266FDDBEC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89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514" y="393700"/>
            <a:ext cx="1895964" cy="6464298"/>
          </a:xfrm>
          <a:prstGeom prst="rect">
            <a:avLst/>
          </a:prstGeom>
        </p:spPr>
      </p:pic>
      <p:sp>
        <p:nvSpPr>
          <p:cNvPr id="2" name="ZoneTexte 1">
            <a:extLst>
              <a:ext uri="{FF2B5EF4-FFF2-40B4-BE49-F238E27FC236}">
                <a16:creationId xmlns:a16="http://schemas.microsoft.com/office/drawing/2014/main" xmlns="" id="{D31CE78F-6734-4E9F-F1F1-4505F8E6A74D}"/>
              </a:ext>
            </a:extLst>
          </p:cNvPr>
          <p:cNvSpPr txBox="1"/>
          <p:nvPr/>
        </p:nvSpPr>
        <p:spPr>
          <a:xfrm>
            <a:off x="1195001" y="4180112"/>
            <a:ext cx="6697142" cy="2246769"/>
          </a:xfrm>
          <a:prstGeom prst="rect">
            <a:avLst/>
          </a:prstGeom>
          <a:noFill/>
        </p:spPr>
        <p:txBody>
          <a:bodyPr wrap="square" rtlCol="0">
            <a:spAutoFit/>
          </a:bodyPr>
          <a:lstStyle/>
          <a:p>
            <a:r>
              <a:rPr lang="fr-FR" sz="1400" i="1" dirty="0"/>
              <a:t>La Ville de Cannes dans le cadre du projet JARDIVAL financé par le programme Interreg ALCOTRA 2014-2020 a valorisé le jardin de la médiathèque Rothschild. Une subvention FEDER de 120 974,26 € a été perçue pour un montant total de dépenses de 142 322,66 €.</a:t>
            </a:r>
          </a:p>
          <a:p>
            <a:endParaRPr lang="fr-FR" sz="1400" i="1" dirty="0"/>
          </a:p>
          <a:p>
            <a:r>
              <a:rPr lang="fr-FR" sz="1400" i="1" dirty="0"/>
              <a:t>Avec le projet JARDIVAL 2 la </a:t>
            </a:r>
            <a:r>
              <a:rPr lang="fr-FR" sz="1400" i="1" dirty="0" smtClean="0"/>
              <a:t>commune poursuit </a:t>
            </a:r>
            <a:r>
              <a:rPr lang="fr-FR" sz="1400" i="1" dirty="0"/>
              <a:t>cette coopération transfrontalière. Le montant total du budget s’élève à 1 877 250 € dont 1 501 800 € de subvention européenne. Différents partenaires sont recensés : le Département des Alpes-Maritimes (Chef de file), le Comité Régional du Tourisme Côte d'Azur France, la Ville de Cannes, les communes d’Imperia, de </a:t>
            </a:r>
            <a:r>
              <a:rPr lang="fr-FR" sz="1400" i="1" dirty="0" err="1"/>
              <a:t>Costarainera</a:t>
            </a:r>
            <a:r>
              <a:rPr lang="fr-FR" sz="1400" i="1" dirty="0"/>
              <a:t>, Sanremo, l’agence régionale pour la promotion touristique en Ligurie.</a:t>
            </a:r>
          </a:p>
        </p:txBody>
      </p:sp>
      <p:sp>
        <p:nvSpPr>
          <p:cNvPr id="9" name="ZoneTexte 8">
            <a:extLst>
              <a:ext uri="{FF2B5EF4-FFF2-40B4-BE49-F238E27FC236}">
                <a16:creationId xmlns:a16="http://schemas.microsoft.com/office/drawing/2014/main" xmlns="" id="{58FEE5E9-478F-C47D-4492-19D76449B6A0}"/>
              </a:ext>
            </a:extLst>
          </p:cNvPr>
          <p:cNvSpPr txBox="1"/>
          <p:nvPr/>
        </p:nvSpPr>
        <p:spPr>
          <a:xfrm>
            <a:off x="1192725" y="1303743"/>
            <a:ext cx="6699418" cy="2031325"/>
          </a:xfrm>
          <a:prstGeom prst="rect">
            <a:avLst/>
          </a:prstGeom>
          <a:noFill/>
        </p:spPr>
        <p:txBody>
          <a:bodyPr wrap="square" rtlCol="0">
            <a:spAutoFit/>
          </a:bodyPr>
          <a:lstStyle/>
          <a:p>
            <a:r>
              <a:rPr lang="it-IT" sz="1400" dirty="0"/>
              <a:t>La Città di Cannes nell'ambito del progetto JARDIVAL finanziato dal programma Interreg ALCOTRA 2014-2020 per promuovere il giardino multimediale Rothschild. È disponibile un contributo FESR di 120 974,26 € per un importo totale di 142.322,66 €.</a:t>
            </a:r>
          </a:p>
          <a:p>
            <a:endParaRPr lang="it-IT" sz="1400" dirty="0"/>
          </a:p>
          <a:p>
            <a:r>
              <a:rPr lang="it-IT" sz="1400" dirty="0"/>
              <a:t>Con il progetto JARDIVAL 2 </a:t>
            </a:r>
            <a:r>
              <a:rPr lang="it-IT" sz="1400" dirty="0" smtClean="0"/>
              <a:t>il comune continua questa </a:t>
            </a:r>
            <a:r>
              <a:rPr lang="it-IT" sz="1400" dirty="0"/>
              <a:t>cooperazione transfrontaliera. L'importo totale del budget è di 1 877 250 € e una sovvenzione europea di 1 501 800 €. Diversi </a:t>
            </a:r>
            <a:r>
              <a:rPr lang="it-IT" sz="1400" dirty="0" smtClean="0"/>
              <a:t>partner </a:t>
            </a:r>
            <a:r>
              <a:rPr lang="it-IT" sz="1400" dirty="0" smtClean="0"/>
              <a:t>coinvolti </a:t>
            </a:r>
            <a:r>
              <a:rPr lang="it-IT" sz="1400" dirty="0"/>
              <a:t>: </a:t>
            </a:r>
            <a:r>
              <a:rPr lang="it-IT" sz="1400" dirty="0"/>
              <a:t>il Dipartimento delle Alpi Marittime (Capofila), il Comitato Regionale del Turismo della Costa Azzurra Francia, il Comune di Cannes, i Comuni di Imperia, Costarainera, Sanremo, l'Agenzia regionale di promozione turistica della Liguria.</a:t>
            </a:r>
          </a:p>
        </p:txBody>
      </p:sp>
    </p:spTree>
    <p:extLst>
      <p:ext uri="{BB962C8B-B14F-4D97-AF65-F5344CB8AC3E}">
        <p14:creationId xmlns:p14="http://schemas.microsoft.com/office/powerpoint/2010/main" val="4173201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sp>
        <p:nvSpPr>
          <p:cNvPr id="29" name="Ellipse 28"/>
          <p:cNvSpPr/>
          <p:nvPr/>
        </p:nvSpPr>
        <p:spPr>
          <a:xfrm>
            <a:off x="3010831" y="2277679"/>
            <a:ext cx="156348" cy="16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Espace réservé pour une image  5"/>
          <p:cNvPicPr>
            <a:picLocks noChangeAspect="1"/>
          </p:cNvPicPr>
          <p:nvPr/>
        </p:nvPicPr>
        <p:blipFill>
          <a:blip r:embed="rId6">
            <a:extLst>
              <a:ext uri="{28A0092B-C50C-407E-A947-70E740481C1C}">
                <a14:useLocalDpi xmlns:a14="http://schemas.microsoft.com/office/drawing/2010/main" val="0"/>
              </a:ext>
            </a:extLst>
          </a:blip>
          <a:srcRect t="21170" b="21170"/>
          <a:stretch>
            <a:fillRect/>
          </a:stretch>
        </p:blipFill>
        <p:spPr>
          <a:xfrm>
            <a:off x="212086" y="1698364"/>
            <a:ext cx="8703314" cy="3854970"/>
          </a:xfrm>
          <a:prstGeom prst="rect">
            <a:avLst/>
          </a:prstGeom>
        </p:spPr>
      </p:pic>
      <p:sp>
        <p:nvSpPr>
          <p:cNvPr id="2" name="Titre 1">
            <a:extLst>
              <a:ext uri="{FF2B5EF4-FFF2-40B4-BE49-F238E27FC236}">
                <a16:creationId xmlns:a16="http://schemas.microsoft.com/office/drawing/2014/main" xmlns="" id="{393F61B9-37D0-400E-435B-EF51BDBAE54F}"/>
              </a:ext>
            </a:extLst>
          </p:cNvPr>
          <p:cNvSpPr txBox="1">
            <a:spLocks/>
          </p:cNvSpPr>
          <p:nvPr/>
        </p:nvSpPr>
        <p:spPr>
          <a:xfrm>
            <a:off x="0" y="5661331"/>
            <a:ext cx="8915400" cy="56673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200" b="1" dirty="0" err="1">
                <a:latin typeface="Arial" panose="020B0604020202020204" pitchFamily="34" charset="0"/>
                <a:cs typeface="Arial" panose="020B0604020202020204" pitchFamily="34" charset="0"/>
              </a:rPr>
              <a:t>Parco</a:t>
            </a:r>
            <a:r>
              <a:rPr lang="fr-FR" sz="2200" b="1" dirty="0">
                <a:latin typeface="Arial" panose="020B0604020202020204" pitchFamily="34" charset="0"/>
                <a:cs typeface="Arial" panose="020B0604020202020204" pitchFamily="34" charset="0"/>
              </a:rPr>
              <a:t> </a:t>
            </a:r>
            <a:r>
              <a:rPr lang="fr-FR" sz="2200" b="1" dirty="0" err="1">
                <a:latin typeface="Arial" panose="020B0604020202020204" pitchFamily="34" charset="0"/>
                <a:cs typeface="Arial" panose="020B0604020202020204" pitchFamily="34" charset="0"/>
              </a:rPr>
              <a:t>giochi</a:t>
            </a:r>
            <a:r>
              <a:rPr lang="fr-FR" sz="2200" b="1" dirty="0">
                <a:latin typeface="Arial" panose="020B0604020202020204" pitchFamily="34" charset="0"/>
                <a:cs typeface="Arial" panose="020B0604020202020204" pitchFamily="34" charset="0"/>
              </a:rPr>
              <a:t> </a:t>
            </a:r>
            <a:r>
              <a:rPr lang="fr-FR" sz="2200" b="1" dirty="0" err="1">
                <a:latin typeface="Arial" panose="020B0604020202020204" pitchFamily="34" charset="0"/>
                <a:cs typeface="Arial" panose="020B0604020202020204" pitchFamily="34" charset="0"/>
              </a:rPr>
              <a:t>dopo</a:t>
            </a:r>
            <a:r>
              <a:rPr lang="fr-FR" sz="2200" b="1" dirty="0">
                <a:latin typeface="Arial" panose="020B0604020202020204" pitchFamily="34" charset="0"/>
                <a:cs typeface="Arial" panose="020B0604020202020204" pitchFamily="34" charset="0"/>
              </a:rPr>
              <a:t> </a:t>
            </a:r>
            <a:r>
              <a:rPr lang="fr-FR" sz="2200" b="1" dirty="0" err="1">
                <a:latin typeface="Arial" panose="020B0604020202020204" pitchFamily="34" charset="0"/>
                <a:cs typeface="Arial" panose="020B0604020202020204" pitchFamily="34" charset="0"/>
              </a:rPr>
              <a:t>lavori</a:t>
            </a:r>
            <a:r>
              <a:rPr lang="fr-FR" sz="2200" dirty="0">
                <a:latin typeface="Arial" panose="020B0604020202020204" pitchFamily="34" charset="0"/>
                <a:cs typeface="Arial" panose="020B0604020202020204" pitchFamily="34" charset="0"/>
              </a:rPr>
              <a:t/>
            </a:r>
            <a:br>
              <a:rPr lang="fr-FR" sz="2200" dirty="0">
                <a:latin typeface="Arial" panose="020B0604020202020204" pitchFamily="34" charset="0"/>
                <a:cs typeface="Arial" panose="020B0604020202020204" pitchFamily="34" charset="0"/>
              </a:rPr>
            </a:br>
            <a:r>
              <a:rPr lang="fr-FR" sz="1700" i="1" dirty="0">
                <a:latin typeface="Arial" panose="020B0604020202020204" pitchFamily="34" charset="0"/>
                <a:cs typeface="Arial" panose="020B0604020202020204" pitchFamily="34" charset="0"/>
              </a:rPr>
              <a:t>Aire de jeux après travaux</a:t>
            </a:r>
            <a:endParaRPr lang="fr-FR" sz="2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457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5"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sp>
        <p:nvSpPr>
          <p:cNvPr id="11" name="Titre 1"/>
          <p:cNvSpPr txBox="1">
            <a:spLocks/>
          </p:cNvSpPr>
          <p:nvPr/>
        </p:nvSpPr>
        <p:spPr>
          <a:xfrm>
            <a:off x="5264556" y="2254174"/>
            <a:ext cx="3755114" cy="3752145"/>
          </a:xfrm>
          <a:prstGeom prst="rect">
            <a:avLst/>
          </a:prstGeom>
        </p:spPr>
        <p:txBody>
          <a:bodyPr vert="horz" lIns="91440" tIns="45720" rIns="91440" bIns="45720" rtlCol="0" anchor="b">
            <a:normAutofit fontScale="62500" lnSpcReduction="20000"/>
          </a:bodyPr>
          <a:lstStyle>
            <a:lvl1pPr algn="l" defTabSz="457200" rtl="0" eaLnBrk="1" latinLnBrk="0" hangingPunct="1">
              <a:spcBef>
                <a:spcPct val="0"/>
              </a:spcBef>
              <a:buNone/>
              <a:defRPr sz="2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2000" i="1" dirty="0"/>
          </a:p>
          <a:p>
            <a:endParaRPr lang="fr-FR" sz="2000" i="1" dirty="0"/>
          </a:p>
          <a:p>
            <a:endParaRPr lang="fr-FR" sz="2300" i="1" dirty="0"/>
          </a:p>
          <a:p>
            <a:r>
              <a:rPr lang="fr-FR" sz="2300" i="1" dirty="0"/>
              <a:t>Travaux de maçonnerie, de revêtement de sol, de ferronnerie, de </a:t>
            </a:r>
            <a:r>
              <a:rPr lang="fr-FR" sz="2300" i="1" dirty="0" smtClean="0"/>
              <a:t>VRD :  	392 </a:t>
            </a:r>
            <a:r>
              <a:rPr lang="fr-FR" sz="2300" i="1" dirty="0"/>
              <a:t>000 € TTC</a:t>
            </a:r>
          </a:p>
          <a:p>
            <a:endParaRPr lang="fr-FR" sz="2300" i="1" dirty="0"/>
          </a:p>
          <a:p>
            <a:r>
              <a:rPr lang="fr-FR" sz="2300" i="1" dirty="0"/>
              <a:t>Travaux d’espaces verts </a:t>
            </a:r>
            <a:r>
              <a:rPr lang="fr-FR" sz="2300" i="1" dirty="0" smtClean="0"/>
              <a:t>: 	188 </a:t>
            </a:r>
            <a:r>
              <a:rPr lang="fr-FR" sz="2300" i="1" dirty="0"/>
              <a:t>000 € TTC</a:t>
            </a:r>
          </a:p>
          <a:p>
            <a:endParaRPr lang="fr-FR" sz="2300" i="1" dirty="0"/>
          </a:p>
          <a:p>
            <a:r>
              <a:rPr lang="fr-FR" sz="2300" i="1" dirty="0"/>
              <a:t>Travaux de fontainerie </a:t>
            </a:r>
            <a:r>
              <a:rPr lang="fr-FR" sz="2300" i="1" dirty="0" smtClean="0"/>
              <a:t>:       40 </a:t>
            </a:r>
            <a:r>
              <a:rPr lang="fr-FR" sz="2300" i="1" dirty="0"/>
              <a:t>000 € TTC</a:t>
            </a:r>
          </a:p>
          <a:p>
            <a:endParaRPr lang="fr-FR" sz="2300" i="1" dirty="0"/>
          </a:p>
          <a:p>
            <a:r>
              <a:rPr lang="fr-FR" sz="2300" i="1" dirty="0"/>
              <a:t>Travaux aires de jeux </a:t>
            </a:r>
            <a:r>
              <a:rPr lang="fr-FR" sz="2300" i="1" dirty="0" smtClean="0"/>
              <a:t>:     	127 </a:t>
            </a:r>
            <a:r>
              <a:rPr lang="fr-FR" sz="2300" i="1" dirty="0"/>
              <a:t>000 € TTC</a:t>
            </a:r>
          </a:p>
          <a:p>
            <a:endParaRPr lang="fr-FR" sz="2300" i="1" dirty="0"/>
          </a:p>
          <a:p>
            <a:endParaRPr lang="fr-FR" sz="2300" i="1" dirty="0"/>
          </a:p>
          <a:p>
            <a:r>
              <a:rPr lang="fr-FR" sz="2300" b="1" i="1" dirty="0"/>
              <a:t>MONTANT TOTAL : </a:t>
            </a:r>
            <a:r>
              <a:rPr lang="fr-FR" sz="2300" b="1" i="1" dirty="0" smtClean="0"/>
              <a:t>           	747 000 € TTC</a:t>
            </a:r>
          </a:p>
          <a:p>
            <a:endParaRPr lang="fr-FR" sz="2300" b="1" i="1" dirty="0" smtClean="0"/>
          </a:p>
          <a:p>
            <a:r>
              <a:rPr lang="fr-FR" sz="2300" b="1" i="1" dirty="0"/>
              <a:t>MONTANT TOTAL :            </a:t>
            </a:r>
            <a:r>
              <a:rPr lang="fr-FR" sz="2300" b="1" i="1" dirty="0" smtClean="0"/>
              <a:t>	622 500 € HT</a:t>
            </a:r>
            <a:endParaRPr lang="fr-FR" sz="2300" b="1" i="1" dirty="0"/>
          </a:p>
          <a:p>
            <a:endParaRPr lang="fr-FR" sz="2300" b="1" i="1" dirty="0"/>
          </a:p>
          <a:p>
            <a:r>
              <a:rPr lang="fr-FR" sz="2300" i="1" dirty="0"/>
              <a:t> </a:t>
            </a:r>
          </a:p>
          <a:p>
            <a:endParaRPr lang="fr-FR" sz="2000" i="1" dirty="0"/>
          </a:p>
          <a:p>
            <a:r>
              <a:rPr lang="fr-FR" sz="2000" i="1" dirty="0" smtClean="0"/>
              <a:t>Base éligible : 		348 125 €</a:t>
            </a:r>
          </a:p>
          <a:p>
            <a:r>
              <a:rPr lang="fr-FR" sz="2000" i="1" dirty="0" smtClean="0"/>
              <a:t>Subvention FEDER : 		278 500 €</a:t>
            </a:r>
            <a:endParaRPr lang="fr-FR" sz="2000" i="1" dirty="0"/>
          </a:p>
          <a:p>
            <a:endParaRPr lang="fr-FR" sz="2000" i="1" dirty="0"/>
          </a:p>
          <a:p>
            <a:endParaRPr lang="fr-FR" sz="2000" i="1" dirty="0"/>
          </a:p>
        </p:txBody>
      </p:sp>
      <p:sp>
        <p:nvSpPr>
          <p:cNvPr id="12" name="Titre 1"/>
          <p:cNvSpPr txBox="1">
            <a:spLocks/>
          </p:cNvSpPr>
          <p:nvPr/>
        </p:nvSpPr>
        <p:spPr>
          <a:xfrm>
            <a:off x="104270" y="1300447"/>
            <a:ext cx="8915400" cy="6784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200" b="1" dirty="0" err="1">
                <a:latin typeface="Century" panose="02040604050505020304" pitchFamily="18" charset="0"/>
              </a:rPr>
              <a:t>Ricapitulativo</a:t>
            </a:r>
            <a:r>
              <a:rPr lang="fr-FR" sz="2200" b="1" dirty="0">
                <a:latin typeface="Century" panose="02040604050505020304" pitchFamily="18" charset="0"/>
              </a:rPr>
              <a:t> finale dei </a:t>
            </a:r>
            <a:r>
              <a:rPr lang="fr-FR" sz="2200" b="1" dirty="0" err="1">
                <a:latin typeface="Century" panose="02040604050505020304" pitchFamily="18" charset="0"/>
              </a:rPr>
              <a:t>lavori</a:t>
            </a:r>
            <a:r>
              <a:rPr lang="fr-FR" sz="2200" b="1" dirty="0">
                <a:latin typeface="Century" panose="02040604050505020304" pitchFamily="18" charset="0"/>
              </a:rPr>
              <a:t>  di </a:t>
            </a:r>
            <a:r>
              <a:rPr lang="fr-FR" sz="2200" b="1" dirty="0" err="1">
                <a:latin typeface="Century" panose="02040604050505020304" pitchFamily="18" charset="0"/>
              </a:rPr>
              <a:t>rinnovazione</a:t>
            </a:r>
            <a:r>
              <a:rPr lang="fr-FR" sz="2200" dirty="0">
                <a:latin typeface="Century" panose="02040604050505020304" pitchFamily="18" charset="0"/>
              </a:rPr>
              <a:t/>
            </a:r>
            <a:br>
              <a:rPr lang="fr-FR" sz="2200" dirty="0">
                <a:latin typeface="Century" panose="02040604050505020304" pitchFamily="18" charset="0"/>
              </a:rPr>
            </a:br>
            <a:r>
              <a:rPr lang="fr-FR" sz="2000" i="1" dirty="0">
                <a:latin typeface="Century" panose="02040604050505020304" pitchFamily="18" charset="0"/>
              </a:rPr>
              <a:t>Récapitulatif financier des travaux de rénovation </a:t>
            </a:r>
            <a:endParaRPr lang="fr-FR" sz="2200" i="1" dirty="0">
              <a:latin typeface="Century" panose="02040604050505020304" pitchFamily="18" charset="0"/>
            </a:endParaRPr>
          </a:p>
        </p:txBody>
      </p:sp>
      <p:sp>
        <p:nvSpPr>
          <p:cNvPr id="2" name="Titre 1">
            <a:extLst>
              <a:ext uri="{FF2B5EF4-FFF2-40B4-BE49-F238E27FC236}">
                <a16:creationId xmlns:a16="http://schemas.microsoft.com/office/drawing/2014/main" xmlns="" id="{562D9913-8916-D846-68D7-DF677C6D7668}"/>
              </a:ext>
            </a:extLst>
          </p:cNvPr>
          <p:cNvSpPr txBox="1">
            <a:spLocks/>
          </p:cNvSpPr>
          <p:nvPr/>
        </p:nvSpPr>
        <p:spPr>
          <a:xfrm>
            <a:off x="982102" y="2484437"/>
            <a:ext cx="3970897" cy="3706939"/>
          </a:xfrm>
          <a:prstGeom prst="rect">
            <a:avLst/>
          </a:prstGeom>
        </p:spPr>
        <p:txBody>
          <a:bodyPr vert="horz" lIns="91440" tIns="45720" rIns="91440" bIns="45720" rtlCol="0" anchor="b">
            <a:normAutofit fontScale="62500" lnSpcReduction="20000"/>
          </a:bodyPr>
          <a:lstStyle>
            <a:lvl1pPr algn="l" defTabSz="457200" rtl="0" eaLnBrk="1" latinLnBrk="0" hangingPunct="1">
              <a:spcBef>
                <a:spcPct val="0"/>
              </a:spcBef>
              <a:buNone/>
              <a:defRPr sz="2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2000" dirty="0"/>
          </a:p>
          <a:p>
            <a:endParaRPr lang="fr-FR" sz="2000" dirty="0"/>
          </a:p>
          <a:p>
            <a:endParaRPr lang="fr-FR" sz="2300" dirty="0"/>
          </a:p>
          <a:p>
            <a:r>
              <a:rPr lang="fr-FR" sz="2300" dirty="0" err="1"/>
              <a:t>Muratura</a:t>
            </a:r>
            <a:r>
              <a:rPr lang="fr-FR" sz="2300" dirty="0"/>
              <a:t>, </a:t>
            </a:r>
            <a:r>
              <a:rPr lang="fr-FR" sz="2300" dirty="0" err="1"/>
              <a:t>pavimentazione</a:t>
            </a:r>
            <a:r>
              <a:rPr lang="fr-FR" sz="2300" dirty="0"/>
              <a:t>, </a:t>
            </a:r>
            <a:r>
              <a:rPr lang="fr-FR" sz="2300" dirty="0" err="1"/>
              <a:t>carpenteria</a:t>
            </a:r>
            <a:r>
              <a:rPr lang="fr-FR" sz="2300" dirty="0"/>
              <a:t> </a:t>
            </a:r>
            <a:r>
              <a:rPr lang="fr-FR" sz="2300" dirty="0" err="1"/>
              <a:t>metallica</a:t>
            </a:r>
            <a:r>
              <a:rPr lang="fr-FR" sz="2300" dirty="0"/>
              <a:t>, </a:t>
            </a:r>
            <a:r>
              <a:rPr lang="fr-FR" sz="2300" dirty="0" smtClean="0"/>
              <a:t>estrade : 			392 </a:t>
            </a:r>
            <a:r>
              <a:rPr lang="fr-FR" sz="2300" dirty="0"/>
              <a:t>000 € TTI</a:t>
            </a:r>
          </a:p>
          <a:p>
            <a:endParaRPr lang="fr-FR" sz="2300" dirty="0"/>
          </a:p>
          <a:p>
            <a:r>
              <a:rPr lang="fr-FR" sz="2300" dirty="0" err="1"/>
              <a:t>Operi</a:t>
            </a:r>
            <a:r>
              <a:rPr lang="fr-FR" sz="2300" dirty="0"/>
              <a:t> di </a:t>
            </a:r>
            <a:r>
              <a:rPr lang="fr-FR" sz="2300" dirty="0" err="1"/>
              <a:t>spazi</a:t>
            </a:r>
            <a:r>
              <a:rPr lang="fr-FR" sz="2300" dirty="0"/>
              <a:t> </a:t>
            </a:r>
            <a:r>
              <a:rPr lang="fr-FR" sz="2300" dirty="0" smtClean="0"/>
              <a:t>verdi : 	188 </a:t>
            </a:r>
            <a:r>
              <a:rPr lang="fr-FR" sz="2300" dirty="0"/>
              <a:t>000 € </a:t>
            </a:r>
            <a:r>
              <a:rPr lang="fr-FR" sz="2300" dirty="0" smtClean="0"/>
              <a:t>TTI</a:t>
            </a:r>
          </a:p>
          <a:p>
            <a:endParaRPr lang="fr-FR" sz="2300" dirty="0" smtClean="0"/>
          </a:p>
          <a:p>
            <a:r>
              <a:rPr lang="fr-FR" sz="2300" dirty="0" err="1" smtClean="0"/>
              <a:t>Lavori</a:t>
            </a:r>
            <a:r>
              <a:rPr lang="fr-FR" sz="2300" dirty="0" smtClean="0"/>
              <a:t> </a:t>
            </a:r>
            <a:r>
              <a:rPr lang="fr-FR" sz="2300" dirty="0"/>
              <a:t>di </a:t>
            </a:r>
            <a:r>
              <a:rPr lang="fr-FR" sz="2300" dirty="0" err="1" smtClean="0"/>
              <a:t>fontana</a:t>
            </a:r>
            <a:r>
              <a:rPr lang="fr-FR" sz="2300" dirty="0" smtClean="0"/>
              <a:t> : 	</a:t>
            </a:r>
            <a:r>
              <a:rPr lang="fr-FR" sz="2300" dirty="0"/>
              <a:t>	</a:t>
            </a:r>
            <a:r>
              <a:rPr lang="fr-FR" sz="2300" dirty="0" smtClean="0"/>
              <a:t>  40 </a:t>
            </a:r>
            <a:r>
              <a:rPr lang="fr-FR" sz="2300" dirty="0"/>
              <a:t>000 € TTI</a:t>
            </a:r>
          </a:p>
          <a:p>
            <a:endParaRPr lang="fr-FR" sz="2300" dirty="0"/>
          </a:p>
          <a:p>
            <a:r>
              <a:rPr lang="fr-FR" sz="2300" dirty="0" err="1"/>
              <a:t>Lavori</a:t>
            </a:r>
            <a:r>
              <a:rPr lang="fr-FR" sz="2300" dirty="0"/>
              <a:t> di </a:t>
            </a:r>
            <a:r>
              <a:rPr lang="fr-FR" sz="2300" dirty="0" err="1" smtClean="0"/>
              <a:t>gioco</a:t>
            </a:r>
            <a:r>
              <a:rPr lang="fr-FR" sz="2300" dirty="0"/>
              <a:t> </a:t>
            </a:r>
            <a:r>
              <a:rPr lang="fr-FR" sz="2300" dirty="0" smtClean="0"/>
              <a:t>: 		127 </a:t>
            </a:r>
            <a:r>
              <a:rPr lang="fr-FR" sz="2300" dirty="0"/>
              <a:t>000 € TTI</a:t>
            </a:r>
          </a:p>
          <a:p>
            <a:endParaRPr lang="fr-FR" sz="2300" dirty="0"/>
          </a:p>
          <a:p>
            <a:endParaRPr lang="fr-FR" sz="2300" dirty="0"/>
          </a:p>
          <a:p>
            <a:r>
              <a:rPr lang="fr-FR" sz="2300" b="1" dirty="0"/>
              <a:t>IMPORTO TOTALE : </a:t>
            </a:r>
            <a:r>
              <a:rPr lang="fr-FR" sz="2300" b="1" dirty="0" smtClean="0"/>
              <a:t>		747 </a:t>
            </a:r>
            <a:r>
              <a:rPr lang="fr-FR" sz="2300" b="1" dirty="0"/>
              <a:t>000 € </a:t>
            </a:r>
            <a:r>
              <a:rPr lang="fr-FR" sz="2300" b="1" dirty="0" smtClean="0"/>
              <a:t>TTI</a:t>
            </a:r>
          </a:p>
          <a:p>
            <a:endParaRPr lang="fr-FR" sz="2300" b="1" dirty="0"/>
          </a:p>
          <a:p>
            <a:r>
              <a:rPr lang="fr-FR" sz="2300" b="1" dirty="0"/>
              <a:t>IMPORTO TOTALE : </a:t>
            </a:r>
            <a:r>
              <a:rPr lang="fr-FR" sz="2300" b="1" dirty="0" smtClean="0"/>
              <a:t>		622 500 € IVA </a:t>
            </a:r>
            <a:r>
              <a:rPr lang="fr-FR" sz="2300" b="1" dirty="0" err="1" smtClean="0"/>
              <a:t>esclusa</a:t>
            </a:r>
            <a:endParaRPr lang="fr-FR" sz="2300" b="1" dirty="0"/>
          </a:p>
          <a:p>
            <a:r>
              <a:rPr lang="fr-FR" sz="2300" dirty="0" smtClean="0"/>
              <a:t> </a:t>
            </a:r>
          </a:p>
          <a:p>
            <a:endParaRPr lang="fr-FR" sz="2300" dirty="0"/>
          </a:p>
          <a:p>
            <a:r>
              <a:rPr lang="fr-FR" sz="2000" dirty="0"/>
              <a:t>Base </a:t>
            </a:r>
            <a:r>
              <a:rPr lang="fr-FR" sz="2000" dirty="0" err="1"/>
              <a:t>ammissibile</a:t>
            </a:r>
            <a:r>
              <a:rPr lang="fr-FR" sz="2000" dirty="0"/>
              <a:t> : </a:t>
            </a:r>
            <a:r>
              <a:rPr lang="fr-FR" sz="2000" dirty="0" smtClean="0"/>
              <a:t>		348 </a:t>
            </a:r>
            <a:r>
              <a:rPr lang="fr-FR" sz="2000" dirty="0"/>
              <a:t>125 €</a:t>
            </a:r>
          </a:p>
          <a:p>
            <a:r>
              <a:rPr lang="fr-FR" sz="2000" dirty="0" err="1"/>
              <a:t>sovvenzione</a:t>
            </a:r>
            <a:r>
              <a:rPr lang="fr-FR" sz="2000" dirty="0"/>
              <a:t> FEDER </a:t>
            </a:r>
            <a:r>
              <a:rPr lang="fr-FR" sz="2000" dirty="0" smtClean="0"/>
              <a:t>:		278 </a:t>
            </a:r>
            <a:r>
              <a:rPr lang="fr-FR" sz="2000" dirty="0"/>
              <a:t>500 €</a:t>
            </a:r>
          </a:p>
          <a:p>
            <a:endParaRPr lang="fr-FR" sz="2000" dirty="0"/>
          </a:p>
          <a:p>
            <a:endParaRPr lang="fr-FR" sz="2000" dirty="0"/>
          </a:p>
          <a:p>
            <a:endParaRPr lang="fr-FR" sz="2000" dirty="0"/>
          </a:p>
          <a:p>
            <a:endParaRPr lang="fr-FR" sz="2000" dirty="0"/>
          </a:p>
        </p:txBody>
      </p:sp>
    </p:spTree>
    <p:extLst>
      <p:ext uri="{BB962C8B-B14F-4D97-AF65-F5344CB8AC3E}">
        <p14:creationId xmlns:p14="http://schemas.microsoft.com/office/powerpoint/2010/main" val="2971506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5"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sp>
        <p:nvSpPr>
          <p:cNvPr id="11" name="Titre 1"/>
          <p:cNvSpPr txBox="1">
            <a:spLocks/>
          </p:cNvSpPr>
          <p:nvPr/>
        </p:nvSpPr>
        <p:spPr>
          <a:xfrm>
            <a:off x="2038461" y="3764156"/>
            <a:ext cx="4351899" cy="1976366"/>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sz="2000" i="1" dirty="0"/>
          </a:p>
          <a:p>
            <a:pPr algn="ctr"/>
            <a:endParaRPr lang="fr-FR" sz="2000" i="1" dirty="0"/>
          </a:p>
          <a:p>
            <a:pPr algn="ctr"/>
            <a:endParaRPr lang="fr-FR" sz="2300" i="1" dirty="0"/>
          </a:p>
          <a:p>
            <a:pPr algn="ctr"/>
            <a:r>
              <a:rPr lang="fr-FR" sz="2300" b="1" i="1" dirty="0"/>
              <a:t>MERCI DE VOTRE ATTENTION</a:t>
            </a:r>
          </a:p>
          <a:p>
            <a:pPr algn="ctr"/>
            <a:endParaRPr lang="fr-FR" sz="2300" i="1" dirty="0"/>
          </a:p>
          <a:p>
            <a:pPr algn="ctr"/>
            <a:endParaRPr lang="fr-FR" sz="2000" i="1" dirty="0"/>
          </a:p>
          <a:p>
            <a:pPr algn="ctr"/>
            <a:endParaRPr lang="fr-FR" sz="2000" i="1" dirty="0"/>
          </a:p>
        </p:txBody>
      </p:sp>
      <p:sp>
        <p:nvSpPr>
          <p:cNvPr id="2" name="Titre 1">
            <a:extLst>
              <a:ext uri="{FF2B5EF4-FFF2-40B4-BE49-F238E27FC236}">
                <a16:creationId xmlns:a16="http://schemas.microsoft.com/office/drawing/2014/main" xmlns="" id="{562D9913-8916-D846-68D7-DF677C6D7668}"/>
              </a:ext>
            </a:extLst>
          </p:cNvPr>
          <p:cNvSpPr txBox="1">
            <a:spLocks/>
          </p:cNvSpPr>
          <p:nvPr/>
        </p:nvSpPr>
        <p:spPr>
          <a:xfrm>
            <a:off x="1690830" y="2690017"/>
            <a:ext cx="5047160" cy="1261498"/>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2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sz="2000" b="1" dirty="0"/>
          </a:p>
          <a:p>
            <a:pPr algn="ctr"/>
            <a:endParaRPr lang="fr-FR" sz="2000" b="1" dirty="0"/>
          </a:p>
          <a:p>
            <a:pPr algn="ctr"/>
            <a:endParaRPr lang="fr-FR" sz="2300" b="1" dirty="0"/>
          </a:p>
          <a:p>
            <a:pPr algn="ctr"/>
            <a:r>
              <a:rPr lang="it-IT" sz="2300" b="1" dirty="0" smtClean="0"/>
              <a:t>GRAZIE PER LA VOSTRA ATTENZIONE</a:t>
            </a:r>
            <a:endParaRPr lang="fr-FR" sz="2000" b="1" dirty="0" smtClean="0"/>
          </a:p>
          <a:p>
            <a:pPr algn="ctr"/>
            <a:endParaRPr lang="fr-FR" sz="2000" b="1" dirty="0"/>
          </a:p>
          <a:p>
            <a:pPr algn="ctr"/>
            <a:endParaRPr lang="fr-FR" sz="2000" b="1" dirty="0"/>
          </a:p>
        </p:txBody>
      </p:sp>
    </p:spTree>
    <p:extLst>
      <p:ext uri="{BB962C8B-B14F-4D97-AF65-F5344CB8AC3E}">
        <p14:creationId xmlns:p14="http://schemas.microsoft.com/office/powerpoint/2010/main" val="1677919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061D2FD8-2B93-A92C-FCF3-7567DC61F917}"/>
              </a:ext>
            </a:extLst>
          </p:cNvPr>
          <p:cNvSpPr>
            <a:spLocks noGrp="1"/>
          </p:cNvSpPr>
          <p:nvPr>
            <p:ph type="title"/>
          </p:nvPr>
        </p:nvSpPr>
        <p:spPr>
          <a:xfrm>
            <a:off x="133730" y="175098"/>
            <a:ext cx="2860379" cy="1391055"/>
          </a:xfrm>
        </p:spPr>
        <p:txBody>
          <a:bodyPr vert="horz" lIns="91440" tIns="45720" rIns="91440" bIns="45720" rtlCol="0" anchor="ctr">
            <a:normAutofit/>
          </a:bodyPr>
          <a:lstStyle/>
          <a:p>
            <a:pPr marL="342900" indent="-342900">
              <a:buFont typeface="Calibri" panose="020F0502020204030204" pitchFamily="34" charset="0"/>
              <a:buChar char="֎"/>
            </a:pPr>
            <a:r>
              <a:rPr lang="en-US" sz="2400" b="1" dirty="0">
                <a:ln w="0"/>
                <a:effectLst>
                  <a:outerShdw blurRad="38100" dist="19050" dir="2700000" algn="tl" rotWithShape="0">
                    <a:schemeClr val="dk1">
                      <a:alpha val="40000"/>
                    </a:schemeClr>
                  </a:outerShdw>
                </a:effectLst>
                <a:latin typeface="+mn-lt"/>
              </a:rPr>
              <a:t>La </a:t>
            </a:r>
            <a:r>
              <a:rPr lang="en-US" sz="2400" b="1" dirty="0" err="1">
                <a:ln w="0"/>
                <a:effectLst>
                  <a:outerShdw blurRad="38100" dist="19050" dir="2700000" algn="tl" rotWithShape="0">
                    <a:schemeClr val="dk1">
                      <a:alpha val="40000"/>
                    </a:schemeClr>
                  </a:outerShdw>
                </a:effectLst>
                <a:latin typeface="+mn-lt"/>
              </a:rPr>
              <a:t>storia</a:t>
            </a:r>
            <a:r>
              <a:rPr lang="en-US" sz="2400" b="1" dirty="0">
                <a:ln w="0"/>
                <a:effectLst>
                  <a:outerShdw blurRad="38100" dist="19050" dir="2700000" algn="tl" rotWithShape="0">
                    <a:schemeClr val="dk1">
                      <a:alpha val="40000"/>
                    </a:schemeClr>
                  </a:outerShdw>
                </a:effectLst>
                <a:latin typeface="+mn-lt"/>
              </a:rPr>
              <a:t> del </a:t>
            </a:r>
            <a:r>
              <a:rPr lang="en-US" sz="2400" b="1" dirty="0" err="1">
                <a:ln w="0"/>
                <a:effectLst>
                  <a:outerShdw blurRad="38100" dist="19050" dir="2700000" algn="tl" rotWithShape="0">
                    <a:schemeClr val="dk1">
                      <a:alpha val="40000"/>
                    </a:schemeClr>
                  </a:outerShdw>
                </a:effectLst>
                <a:latin typeface="+mn-lt"/>
              </a:rPr>
              <a:t>giardino</a:t>
            </a:r>
            <a:r>
              <a:rPr lang="en-US" sz="2400" b="1" dirty="0">
                <a:ln w="0"/>
                <a:effectLst>
                  <a:outerShdw blurRad="38100" dist="19050" dir="2700000" algn="tl" rotWithShape="0">
                    <a:schemeClr val="dk1">
                      <a:alpha val="40000"/>
                    </a:schemeClr>
                  </a:outerShdw>
                </a:effectLst>
                <a:latin typeface="+mn-lt"/>
              </a:rPr>
              <a:t/>
            </a:r>
            <a:br>
              <a:rPr lang="en-US" sz="2400" b="1" dirty="0">
                <a:ln w="0"/>
                <a:effectLst>
                  <a:outerShdw blurRad="38100" dist="19050" dir="2700000" algn="tl" rotWithShape="0">
                    <a:schemeClr val="dk1">
                      <a:alpha val="40000"/>
                    </a:schemeClr>
                  </a:outerShdw>
                </a:effectLst>
                <a:latin typeface="+mn-lt"/>
              </a:rPr>
            </a:br>
            <a:r>
              <a:rPr lang="en-US" sz="2000" i="1" dirty="0" err="1">
                <a:ln w="0"/>
                <a:effectLst>
                  <a:outerShdw blurRad="38100" dist="19050" dir="2700000" algn="tl" rotWithShape="0">
                    <a:schemeClr val="dk1">
                      <a:alpha val="40000"/>
                    </a:schemeClr>
                  </a:outerShdw>
                </a:effectLst>
                <a:latin typeface="+mn-lt"/>
              </a:rPr>
              <a:t>Histoire</a:t>
            </a:r>
            <a:r>
              <a:rPr lang="en-US" sz="2000" i="1" dirty="0">
                <a:ln w="0"/>
                <a:effectLst>
                  <a:outerShdw blurRad="38100" dist="19050" dir="2700000" algn="tl" rotWithShape="0">
                    <a:schemeClr val="dk1">
                      <a:alpha val="40000"/>
                    </a:schemeClr>
                  </a:outerShdw>
                </a:effectLst>
                <a:latin typeface="+mn-lt"/>
              </a:rPr>
              <a:t> </a:t>
            </a:r>
            <a:r>
              <a:rPr lang="en-US" sz="2000" i="1" kern="1200" dirty="0">
                <a:ln w="0"/>
                <a:effectLst>
                  <a:outerShdw blurRad="38100" dist="19050" dir="2700000" algn="tl" rotWithShape="0">
                    <a:schemeClr val="dk1">
                      <a:alpha val="40000"/>
                    </a:schemeClr>
                  </a:outerShdw>
                </a:effectLst>
                <a:latin typeface="+mn-lt"/>
                <a:ea typeface="+mj-ea"/>
                <a:cs typeface="+mj-cs"/>
              </a:rPr>
              <a:t>du Jardin</a:t>
            </a:r>
            <a:r>
              <a:rPr lang="en-US" sz="2400" b="1" kern="1200" dirty="0">
                <a:ln w="0"/>
                <a:effectLst>
                  <a:outerShdw blurRad="38100" dist="19050" dir="2700000" algn="tl" rotWithShape="0">
                    <a:schemeClr val="dk1">
                      <a:alpha val="40000"/>
                    </a:schemeClr>
                  </a:outerShdw>
                </a:effectLst>
                <a:latin typeface="+mn-lt"/>
                <a:ea typeface="+mj-ea"/>
                <a:cs typeface="+mj-cs"/>
              </a:rPr>
              <a:t/>
            </a:r>
            <a:br>
              <a:rPr lang="en-US" sz="2400" b="1" kern="1200" dirty="0">
                <a:ln w="0"/>
                <a:effectLst>
                  <a:outerShdw blurRad="38100" dist="19050" dir="2700000" algn="tl" rotWithShape="0">
                    <a:schemeClr val="dk1">
                      <a:alpha val="40000"/>
                    </a:schemeClr>
                  </a:outerShdw>
                </a:effectLst>
                <a:latin typeface="+mn-lt"/>
                <a:ea typeface="+mj-ea"/>
                <a:cs typeface="+mj-cs"/>
              </a:rPr>
            </a:br>
            <a:endParaRPr lang="en-US" sz="2400" b="1" kern="1200" dirty="0">
              <a:ln w="0"/>
              <a:effectLst>
                <a:outerShdw blurRad="38100" dist="19050" dir="2700000" algn="tl" rotWithShape="0">
                  <a:schemeClr val="dk1">
                    <a:alpha val="40000"/>
                  </a:schemeClr>
                </a:outerShdw>
              </a:effectLst>
              <a:latin typeface="+mn-lt"/>
              <a:ea typeface="+mj-ea"/>
              <a:cs typeface="+mj-cs"/>
            </a:endParaRPr>
          </a:p>
        </p:txBody>
      </p:sp>
      <p:pic>
        <p:nvPicPr>
          <p:cNvPr id="5" name="Espace réservé pour une image  4" descr="Une image contenant plein air, bâtiment, eau, château&#10;&#10;Description générée automatiquement">
            <a:extLst>
              <a:ext uri="{FF2B5EF4-FFF2-40B4-BE49-F238E27FC236}">
                <a16:creationId xmlns:a16="http://schemas.microsoft.com/office/drawing/2014/main" xmlns="" id="{B60A23CB-6CA9-1907-984E-BBCFD2110139}"/>
              </a:ext>
            </a:extLst>
          </p:cNvPr>
          <p:cNvPicPr>
            <a:picLocks noGrp="1" noChangeAspect="1"/>
          </p:cNvPicPr>
          <p:nvPr>
            <p:ph type="pic" idx="1"/>
          </p:nvPr>
        </p:nvPicPr>
        <p:blipFill>
          <a:blip r:embed="rId2"/>
          <a:srcRect t="4263" b="4263"/>
          <a:stretch>
            <a:fillRect/>
          </a:stretch>
        </p:blipFill>
        <p:spPr/>
      </p:pic>
      <p:sp>
        <p:nvSpPr>
          <p:cNvPr id="7" name="Espace réservé du texte 6">
            <a:extLst>
              <a:ext uri="{FF2B5EF4-FFF2-40B4-BE49-F238E27FC236}">
                <a16:creationId xmlns:a16="http://schemas.microsoft.com/office/drawing/2014/main" xmlns="" id="{074A10D3-4AA5-471B-601B-827CA4AFEEE1}"/>
              </a:ext>
            </a:extLst>
          </p:cNvPr>
          <p:cNvSpPr>
            <a:spLocks noGrp="1"/>
          </p:cNvSpPr>
          <p:nvPr>
            <p:ph type="body" sz="half" idx="2"/>
          </p:nvPr>
        </p:nvSpPr>
        <p:spPr>
          <a:xfrm>
            <a:off x="213481" y="1376464"/>
            <a:ext cx="2949178" cy="3811588"/>
          </a:xfrm>
        </p:spPr>
        <p:txBody>
          <a:bodyPr vert="horz" lIns="91440" tIns="45720" rIns="91440" bIns="45720" rtlCol="0">
            <a:normAutofit/>
          </a:bodyPr>
          <a:lstStyle/>
          <a:p>
            <a:pPr marL="57150"/>
            <a:r>
              <a:rPr lang="it-IT" sz="1400" dirty="0">
                <a:latin typeface="Arial" panose="020B0604020202020204" pitchFamily="34" charset="0"/>
                <a:cs typeface="Arial" panose="020B0604020202020204" pitchFamily="34" charset="0"/>
              </a:rPr>
              <a:t>Le prime immagini ritraggono lo Château de la Bocca nel 1850, un tipico esempio dello stile delle grandi residenze costruite sul lungomare e sulle colline intorno a Cannes. Il castello apparteneva alla famiglia von Hoffmann, la cui erede sposò il marchese di Morès, figlio del duca di Vallombrosa. All’epoca, la proprietà copriva una superficie di 26 650 m².</a:t>
            </a:r>
            <a:endParaRPr lang="en-US" sz="1400" b="1" dirty="0">
              <a:effectLst/>
              <a:latin typeface="Arial" panose="020B0604020202020204" pitchFamily="34" charset="0"/>
              <a:cs typeface="Arial" panose="020B0604020202020204" pitchFamily="34" charset="0"/>
            </a:endParaRPr>
          </a:p>
          <a:p>
            <a:pPr indent="-22860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indent="-228600">
              <a:buFont typeface="Arial" panose="020B0604020202020204" pitchFamily="34" charset="0"/>
              <a:buChar char="•"/>
            </a:pPr>
            <a:endParaRPr lang="en-US" sz="1400" b="1" dirty="0">
              <a:effectLst/>
              <a:latin typeface="Arial" panose="020B0604020202020204" pitchFamily="34" charset="0"/>
              <a:cs typeface="Arial" panose="020B0604020202020204" pitchFamily="34" charset="0"/>
            </a:endParaRPr>
          </a:p>
          <a:p>
            <a:pPr indent="-22860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indent="-228600">
              <a:buFont typeface="Arial" panose="020B0604020202020204" pitchFamily="34" charset="0"/>
              <a:buChar char="•"/>
            </a:pPr>
            <a:endParaRPr lang="en-US" sz="1400" b="1" dirty="0">
              <a:effectLst/>
              <a:latin typeface="Arial" panose="020B0604020202020204" pitchFamily="34" charset="0"/>
              <a:cs typeface="Arial" panose="020B0604020202020204" pitchFamily="34" charset="0"/>
            </a:endParaRPr>
          </a:p>
          <a:p>
            <a:pPr indent="-228600">
              <a:buFont typeface="Arial" panose="020B0604020202020204" pitchFamily="34" charset="0"/>
              <a:buChar char="•"/>
            </a:pPr>
            <a:endParaRPr lang="en-US" sz="1400" b="1" dirty="0">
              <a:effectLst/>
              <a:latin typeface="Arial" panose="020B0604020202020204" pitchFamily="34" charset="0"/>
              <a:cs typeface="Arial" panose="020B0604020202020204" pitchFamily="34" charset="0"/>
            </a:endParaRPr>
          </a:p>
        </p:txBody>
      </p:sp>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1966" y="136622"/>
            <a:ext cx="2374717" cy="734003"/>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5736278" y="6461324"/>
            <a:ext cx="3273300" cy="368246"/>
          </a:xfrm>
          <a:prstGeom prst="rect">
            <a:avLst/>
          </a:prstGeom>
        </p:spPr>
      </p:pic>
      <p:sp>
        <p:nvSpPr>
          <p:cNvPr id="18" name="ZoneTexte 17">
            <a:extLst>
              <a:ext uri="{FF2B5EF4-FFF2-40B4-BE49-F238E27FC236}">
                <a16:creationId xmlns:a16="http://schemas.microsoft.com/office/drawing/2014/main" xmlns="" id="{330C526D-CD17-8843-FF22-D10EDED468D1}"/>
              </a:ext>
            </a:extLst>
          </p:cNvPr>
          <p:cNvSpPr txBox="1"/>
          <p:nvPr/>
        </p:nvSpPr>
        <p:spPr>
          <a:xfrm>
            <a:off x="213481" y="3822955"/>
            <a:ext cx="3200845" cy="2462213"/>
          </a:xfrm>
          <a:prstGeom prst="rect">
            <a:avLst/>
          </a:prstGeom>
          <a:noFill/>
        </p:spPr>
        <p:txBody>
          <a:bodyPr wrap="square">
            <a:spAutoFit/>
          </a:bodyPr>
          <a:lstStyle/>
          <a:p>
            <a:pPr marL="57150"/>
            <a:r>
              <a:rPr lang="en-US" sz="1400" i="1" dirty="0" err="1">
                <a:latin typeface="Arial" panose="020B0604020202020204" pitchFamily="34" charset="0"/>
                <a:cs typeface="Arial" panose="020B0604020202020204" pitchFamily="34" charset="0"/>
              </a:rPr>
              <a:t>Voici</a:t>
            </a:r>
            <a:r>
              <a:rPr lang="en-US" sz="1400" i="1" dirty="0">
                <a:latin typeface="Arial" panose="020B0604020202020204" pitchFamily="34" charset="0"/>
                <a:cs typeface="Arial" panose="020B0604020202020204" pitchFamily="34" charset="0"/>
              </a:rPr>
              <a:t> le Château de la Bocca </a:t>
            </a:r>
            <a:r>
              <a:rPr lang="en-US" sz="1400" i="1" dirty="0" err="1">
                <a:latin typeface="Arial" panose="020B0604020202020204" pitchFamily="34" charset="0"/>
                <a:cs typeface="Arial" panose="020B0604020202020204" pitchFamily="34" charset="0"/>
              </a:rPr>
              <a:t>en</a:t>
            </a:r>
            <a:r>
              <a:rPr lang="en-US" sz="1400" i="1" dirty="0">
                <a:latin typeface="Arial" panose="020B0604020202020204" pitchFamily="34" charset="0"/>
                <a:cs typeface="Arial" panose="020B0604020202020204" pitchFamily="34" charset="0"/>
              </a:rPr>
              <a:t> 1850, construction </a:t>
            </a:r>
            <a:r>
              <a:rPr lang="en-US" sz="1400" i="1" dirty="0" err="1">
                <a:latin typeface="Arial" panose="020B0604020202020204" pitchFamily="34" charset="0"/>
                <a:cs typeface="Arial" panose="020B0604020202020204" pitchFamily="34" charset="0"/>
              </a:rPr>
              <a:t>caractéristique</a:t>
            </a:r>
            <a:r>
              <a:rPr lang="en-US" sz="1400" i="1" dirty="0">
                <a:latin typeface="Arial" panose="020B0604020202020204" pitchFamily="34" charset="0"/>
                <a:cs typeface="Arial" panose="020B0604020202020204" pitchFamily="34" charset="0"/>
              </a:rPr>
              <a:t> du style </a:t>
            </a:r>
            <a:r>
              <a:rPr lang="en-US" sz="1400" i="1" dirty="0" err="1">
                <a:latin typeface="Arial" panose="020B0604020202020204" pitchFamily="34" charset="0"/>
                <a:cs typeface="Arial" panose="020B0604020202020204" pitchFamily="34" charset="0"/>
              </a:rPr>
              <a:t>en</a:t>
            </a:r>
            <a:r>
              <a:rPr lang="en-US" sz="1400" i="1" dirty="0">
                <a:latin typeface="Arial" panose="020B0604020202020204" pitchFamily="34" charset="0"/>
                <a:cs typeface="Arial" panose="020B0604020202020204" pitchFamily="34" charset="0"/>
              </a:rPr>
              <a:t> vogue des </a:t>
            </a:r>
            <a:r>
              <a:rPr lang="en-US" sz="1400" i="1" dirty="0" err="1">
                <a:latin typeface="Arial" panose="020B0604020202020204" pitchFamily="34" charset="0"/>
                <a:cs typeface="Arial" panose="020B0604020202020204" pitchFamily="34" charset="0"/>
              </a:rPr>
              <a:t>grandes</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demeures</a:t>
            </a:r>
            <a:r>
              <a:rPr lang="en-US" sz="1400" i="1" dirty="0">
                <a:latin typeface="Arial" panose="020B0604020202020204" pitchFamily="34" charset="0"/>
                <a:cs typeface="Arial" panose="020B0604020202020204" pitchFamily="34" charset="0"/>
              </a:rPr>
              <a:t> qui </a:t>
            </a:r>
            <a:r>
              <a:rPr lang="en-US" sz="1400" i="1" dirty="0" err="1">
                <a:latin typeface="Arial" panose="020B0604020202020204" pitchFamily="34" charset="0"/>
                <a:cs typeface="Arial" panose="020B0604020202020204" pitchFamily="34" charset="0"/>
              </a:rPr>
              <a:t>s’élèvent</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en</a:t>
            </a:r>
            <a:r>
              <a:rPr lang="en-US" sz="1400" i="1" dirty="0">
                <a:latin typeface="Arial" panose="020B0604020202020204" pitchFamily="34" charset="0"/>
                <a:cs typeface="Arial" panose="020B0604020202020204" pitchFamily="34" charset="0"/>
              </a:rPr>
              <a:t> bord de </a:t>
            </a:r>
            <a:r>
              <a:rPr lang="en-US" sz="1400" i="1" dirty="0" err="1">
                <a:latin typeface="Arial" panose="020B0604020202020204" pitchFamily="34" charset="0"/>
                <a:cs typeface="Arial" panose="020B0604020202020204" pitchFamily="34" charset="0"/>
              </a:rPr>
              <a:t>mer</a:t>
            </a:r>
            <a:r>
              <a:rPr lang="en-US" sz="1400" i="1" dirty="0">
                <a:latin typeface="Arial" panose="020B0604020202020204" pitchFamily="34" charset="0"/>
                <a:cs typeface="Arial" panose="020B0604020202020204" pitchFamily="34" charset="0"/>
              </a:rPr>
              <a:t> et </a:t>
            </a:r>
            <a:r>
              <a:rPr lang="en-US" sz="1400" i="1" dirty="0" err="1">
                <a:latin typeface="Arial" panose="020B0604020202020204" pitchFamily="34" charset="0"/>
                <a:cs typeface="Arial" panose="020B0604020202020204" pitchFamily="34" charset="0"/>
              </a:rPr>
              <a:t>collines</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environnantes</a:t>
            </a:r>
            <a:r>
              <a:rPr lang="en-US" sz="1400" i="1" dirty="0">
                <a:latin typeface="Arial" panose="020B0604020202020204" pitchFamily="34" charset="0"/>
                <a:cs typeface="Arial" panose="020B0604020202020204" pitchFamily="34" charset="0"/>
              </a:rPr>
              <a:t> du </a:t>
            </a:r>
            <a:r>
              <a:rPr lang="en-US" sz="1400" i="1" dirty="0" err="1">
                <a:latin typeface="Arial" panose="020B0604020202020204" pitchFamily="34" charset="0"/>
                <a:cs typeface="Arial" panose="020B0604020202020204" pitchFamily="34" charset="0"/>
              </a:rPr>
              <a:t>territoire</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cannois</a:t>
            </a:r>
            <a:r>
              <a:rPr lang="en-US" sz="1400" i="1" dirty="0">
                <a:latin typeface="Arial" panose="020B0604020202020204" pitchFamily="34" charset="0"/>
                <a:cs typeface="Arial" panose="020B0604020202020204" pitchFamily="34" charset="0"/>
              </a:rPr>
              <a:t>. Il </a:t>
            </a:r>
            <a:r>
              <a:rPr lang="en-US" sz="1400" i="1" dirty="0" err="1">
                <a:latin typeface="Arial" panose="020B0604020202020204" pitchFamily="34" charset="0"/>
                <a:cs typeface="Arial" panose="020B0604020202020204" pitchFamily="34" charset="0"/>
              </a:rPr>
              <a:t>est</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propriété</a:t>
            </a:r>
            <a:r>
              <a:rPr lang="en-US" sz="1400" i="1" dirty="0">
                <a:latin typeface="Arial" panose="020B0604020202020204" pitchFamily="34" charset="0"/>
                <a:cs typeface="Arial" panose="020B0604020202020204" pitchFamily="34" charset="0"/>
              </a:rPr>
              <a:t> de la </a:t>
            </a:r>
            <a:r>
              <a:rPr lang="en-US" sz="1400" i="1" dirty="0" err="1">
                <a:latin typeface="Arial" panose="020B0604020202020204" pitchFamily="34" charset="0"/>
                <a:cs typeface="Arial" panose="020B0604020202020204" pitchFamily="34" charset="0"/>
              </a:rPr>
              <a:t>famille</a:t>
            </a:r>
            <a:r>
              <a:rPr lang="en-US" sz="1400" i="1" dirty="0">
                <a:latin typeface="Arial" panose="020B0604020202020204" pitchFamily="34" charset="0"/>
                <a:cs typeface="Arial" panose="020B0604020202020204" pitchFamily="34" charset="0"/>
              </a:rPr>
              <a:t> de Hoffmann </a:t>
            </a:r>
            <a:r>
              <a:rPr lang="en-US" sz="1400" i="1" dirty="0" err="1">
                <a:latin typeface="Arial" panose="020B0604020202020204" pitchFamily="34" charset="0"/>
                <a:cs typeface="Arial" panose="020B0604020202020204" pitchFamily="34" charset="0"/>
              </a:rPr>
              <a:t>dont</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l’héritière</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épousera</a:t>
            </a:r>
            <a:r>
              <a:rPr lang="en-US" sz="1400" i="1" dirty="0">
                <a:latin typeface="Arial" panose="020B0604020202020204" pitchFamily="34" charset="0"/>
                <a:cs typeface="Arial" panose="020B0604020202020204" pitchFamily="34" charset="0"/>
              </a:rPr>
              <a:t> le marquis de </a:t>
            </a:r>
            <a:r>
              <a:rPr lang="en-US" sz="1400" i="1" dirty="0" err="1">
                <a:latin typeface="Arial" panose="020B0604020202020204" pitchFamily="34" charset="0"/>
                <a:cs typeface="Arial" panose="020B0604020202020204" pitchFamily="34" charset="0"/>
              </a:rPr>
              <a:t>Morès</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fils</a:t>
            </a:r>
            <a:r>
              <a:rPr lang="en-US" sz="1400" i="1" dirty="0">
                <a:latin typeface="Arial" panose="020B0604020202020204" pitchFamily="34" charset="0"/>
                <a:cs typeface="Arial" panose="020B0604020202020204" pitchFamily="34" charset="0"/>
              </a:rPr>
              <a:t> du Duc de Vallombrosa. À </a:t>
            </a:r>
            <a:r>
              <a:rPr lang="en-US" sz="1400" i="1" dirty="0" err="1">
                <a:latin typeface="Arial" panose="020B0604020202020204" pitchFamily="34" charset="0"/>
                <a:cs typeface="Arial" panose="020B0604020202020204" pitchFamily="34" charset="0"/>
              </a:rPr>
              <a:t>l’époque</a:t>
            </a:r>
            <a:r>
              <a:rPr lang="en-US" sz="1400" i="1" dirty="0">
                <a:latin typeface="Arial" panose="020B0604020202020204" pitchFamily="34" charset="0"/>
                <a:cs typeface="Arial" panose="020B0604020202020204" pitchFamily="34" charset="0"/>
              </a:rPr>
              <a:t>, la </a:t>
            </a:r>
            <a:r>
              <a:rPr lang="en-US" sz="1400" i="1" dirty="0" err="1">
                <a:latin typeface="Arial" panose="020B0604020202020204" pitchFamily="34" charset="0"/>
                <a:cs typeface="Arial" panose="020B0604020202020204" pitchFamily="34" charset="0"/>
              </a:rPr>
              <a:t>propriété</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s’étend</a:t>
            </a:r>
            <a:r>
              <a:rPr lang="en-US" sz="1400" i="1" dirty="0">
                <a:latin typeface="Arial" panose="020B0604020202020204" pitchFamily="34" charset="0"/>
                <a:cs typeface="Arial" panose="020B0604020202020204" pitchFamily="34" charset="0"/>
              </a:rPr>
              <a:t> sur </a:t>
            </a:r>
            <a:br>
              <a:rPr lang="en-US" sz="1400" i="1"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26 650m2. </a:t>
            </a:r>
          </a:p>
        </p:txBody>
      </p:sp>
    </p:spTree>
    <p:extLst>
      <p:ext uri="{BB962C8B-B14F-4D97-AF65-F5344CB8AC3E}">
        <p14:creationId xmlns:p14="http://schemas.microsoft.com/office/powerpoint/2010/main" val="4862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061D2FD8-2B93-A92C-FCF3-7567DC61F917}"/>
              </a:ext>
            </a:extLst>
          </p:cNvPr>
          <p:cNvSpPr>
            <a:spLocks noGrp="1"/>
          </p:cNvSpPr>
          <p:nvPr>
            <p:ph type="title"/>
          </p:nvPr>
        </p:nvSpPr>
        <p:spPr>
          <a:xfrm>
            <a:off x="143458" y="262665"/>
            <a:ext cx="2860379" cy="914400"/>
          </a:xfrm>
        </p:spPr>
        <p:txBody>
          <a:bodyPr vert="horz" lIns="91440" tIns="45720" rIns="91440" bIns="45720" rtlCol="0" anchor="ctr">
            <a:normAutofit fontScale="90000"/>
          </a:bodyPr>
          <a:lstStyle/>
          <a:p>
            <a:pPr marL="342900" indent="-342900">
              <a:buFont typeface="Calibri" panose="020F0502020204030204" pitchFamily="34" charset="0"/>
              <a:buChar char="֎"/>
            </a:pPr>
            <a:r>
              <a:rPr lang="en-US" sz="2400" b="1" dirty="0">
                <a:ln w="0"/>
                <a:effectLst>
                  <a:outerShdw blurRad="38100" dist="19050" dir="2700000" algn="tl" rotWithShape="0">
                    <a:schemeClr val="dk1">
                      <a:alpha val="40000"/>
                    </a:schemeClr>
                  </a:outerShdw>
                </a:effectLst>
                <a:latin typeface="+mn-lt"/>
              </a:rPr>
              <a:t>La </a:t>
            </a:r>
            <a:r>
              <a:rPr lang="en-US" sz="2400" b="1" dirty="0" err="1">
                <a:ln w="0"/>
                <a:effectLst>
                  <a:outerShdw blurRad="38100" dist="19050" dir="2700000" algn="tl" rotWithShape="0">
                    <a:schemeClr val="dk1">
                      <a:alpha val="40000"/>
                    </a:schemeClr>
                  </a:outerShdw>
                </a:effectLst>
                <a:latin typeface="+mn-lt"/>
              </a:rPr>
              <a:t>storia</a:t>
            </a:r>
            <a:r>
              <a:rPr lang="en-US" sz="2400" b="1" dirty="0">
                <a:ln w="0"/>
                <a:effectLst>
                  <a:outerShdw blurRad="38100" dist="19050" dir="2700000" algn="tl" rotWithShape="0">
                    <a:schemeClr val="dk1">
                      <a:alpha val="40000"/>
                    </a:schemeClr>
                  </a:outerShdw>
                </a:effectLst>
                <a:latin typeface="+mn-lt"/>
              </a:rPr>
              <a:t> del </a:t>
            </a:r>
            <a:r>
              <a:rPr lang="en-US" sz="2400" b="1" dirty="0" err="1">
                <a:ln w="0"/>
                <a:effectLst>
                  <a:outerShdw blurRad="38100" dist="19050" dir="2700000" algn="tl" rotWithShape="0">
                    <a:schemeClr val="dk1">
                      <a:alpha val="40000"/>
                    </a:schemeClr>
                  </a:outerShdw>
                </a:effectLst>
                <a:latin typeface="+mn-lt"/>
              </a:rPr>
              <a:t>giardino</a:t>
            </a:r>
            <a:r>
              <a:rPr lang="en-US" sz="2400" b="1" dirty="0">
                <a:ln w="0"/>
                <a:effectLst>
                  <a:outerShdw blurRad="38100" dist="19050" dir="2700000" algn="tl" rotWithShape="0">
                    <a:schemeClr val="dk1">
                      <a:alpha val="40000"/>
                    </a:schemeClr>
                  </a:outerShdw>
                </a:effectLst>
                <a:latin typeface="+mn-lt"/>
              </a:rPr>
              <a:t/>
            </a:r>
            <a:br>
              <a:rPr lang="en-US" sz="2400" b="1" dirty="0">
                <a:ln w="0"/>
                <a:effectLst>
                  <a:outerShdw blurRad="38100" dist="19050" dir="2700000" algn="tl" rotWithShape="0">
                    <a:schemeClr val="dk1">
                      <a:alpha val="40000"/>
                    </a:schemeClr>
                  </a:outerShdw>
                </a:effectLst>
                <a:latin typeface="+mn-lt"/>
              </a:rPr>
            </a:br>
            <a:r>
              <a:rPr lang="en-US" sz="2000" i="1" dirty="0" err="1">
                <a:ln w="0"/>
                <a:effectLst>
                  <a:outerShdw blurRad="38100" dist="19050" dir="2700000" algn="tl" rotWithShape="0">
                    <a:schemeClr val="dk1">
                      <a:alpha val="40000"/>
                    </a:schemeClr>
                  </a:outerShdw>
                </a:effectLst>
                <a:latin typeface="+mn-lt"/>
              </a:rPr>
              <a:t>Histoire</a:t>
            </a:r>
            <a:r>
              <a:rPr lang="en-US" sz="2000" i="1" dirty="0">
                <a:ln w="0"/>
                <a:effectLst>
                  <a:outerShdw blurRad="38100" dist="19050" dir="2700000" algn="tl" rotWithShape="0">
                    <a:schemeClr val="dk1">
                      <a:alpha val="40000"/>
                    </a:schemeClr>
                  </a:outerShdw>
                </a:effectLst>
                <a:latin typeface="+mn-lt"/>
              </a:rPr>
              <a:t> </a:t>
            </a:r>
            <a:r>
              <a:rPr lang="en-US" sz="2000" i="1" kern="1200" dirty="0">
                <a:ln w="0"/>
                <a:effectLst>
                  <a:outerShdw blurRad="38100" dist="19050" dir="2700000" algn="tl" rotWithShape="0">
                    <a:schemeClr val="dk1">
                      <a:alpha val="40000"/>
                    </a:schemeClr>
                  </a:outerShdw>
                </a:effectLst>
                <a:latin typeface="+mn-lt"/>
                <a:ea typeface="+mj-ea"/>
                <a:cs typeface="+mj-cs"/>
              </a:rPr>
              <a:t>du Jardin</a:t>
            </a:r>
            <a:r>
              <a:rPr lang="en-US" sz="2400" b="1" kern="1200" dirty="0">
                <a:ln w="0"/>
                <a:effectLst>
                  <a:outerShdw blurRad="38100" dist="19050" dir="2700000" algn="tl" rotWithShape="0">
                    <a:schemeClr val="dk1">
                      <a:alpha val="40000"/>
                    </a:schemeClr>
                  </a:outerShdw>
                </a:effectLst>
                <a:latin typeface="+mn-lt"/>
                <a:ea typeface="+mj-ea"/>
                <a:cs typeface="+mj-cs"/>
              </a:rPr>
              <a:t/>
            </a:r>
            <a:br>
              <a:rPr lang="en-US" sz="2400" b="1" kern="1200" dirty="0">
                <a:ln w="0"/>
                <a:effectLst>
                  <a:outerShdw blurRad="38100" dist="19050" dir="2700000" algn="tl" rotWithShape="0">
                    <a:schemeClr val="dk1">
                      <a:alpha val="40000"/>
                    </a:schemeClr>
                  </a:outerShdw>
                </a:effectLst>
                <a:latin typeface="+mn-lt"/>
                <a:ea typeface="+mj-ea"/>
                <a:cs typeface="+mj-cs"/>
              </a:rPr>
            </a:br>
            <a:endParaRPr lang="en-US" sz="2400" b="1" kern="1200" dirty="0">
              <a:ln w="0"/>
              <a:effectLst>
                <a:outerShdw blurRad="38100" dist="19050" dir="2700000" algn="tl" rotWithShape="0">
                  <a:schemeClr val="dk1">
                    <a:alpha val="40000"/>
                  </a:schemeClr>
                </a:outerShdw>
              </a:effectLst>
              <a:latin typeface="+mn-lt"/>
              <a:ea typeface="+mj-ea"/>
              <a:cs typeface="+mj-cs"/>
            </a:endParaRPr>
          </a:p>
        </p:txBody>
      </p:sp>
      <p:sp>
        <p:nvSpPr>
          <p:cNvPr id="7" name="Espace réservé du texte 6">
            <a:extLst>
              <a:ext uri="{FF2B5EF4-FFF2-40B4-BE49-F238E27FC236}">
                <a16:creationId xmlns:a16="http://schemas.microsoft.com/office/drawing/2014/main" xmlns="" id="{074A10D3-4AA5-471B-601B-827CA4AFEEE1}"/>
              </a:ext>
            </a:extLst>
          </p:cNvPr>
          <p:cNvSpPr>
            <a:spLocks noGrp="1"/>
          </p:cNvSpPr>
          <p:nvPr>
            <p:ph type="body" sz="half" idx="2"/>
          </p:nvPr>
        </p:nvSpPr>
        <p:spPr>
          <a:xfrm>
            <a:off x="213481" y="1473742"/>
            <a:ext cx="2949178" cy="2052536"/>
          </a:xfrm>
        </p:spPr>
        <p:txBody>
          <a:bodyPr vert="horz" lIns="91440" tIns="45720" rIns="91440" bIns="45720" rtlCol="0">
            <a:normAutofit/>
          </a:bodyPr>
          <a:lstStyle/>
          <a:p>
            <a:pPr marL="57150"/>
            <a:r>
              <a:rPr lang="it-IT" sz="1400" dirty="0">
                <a:latin typeface="Arial" panose="020B0604020202020204" pitchFamily="34" charset="0"/>
                <a:cs typeface="Arial" panose="020B0604020202020204" pitchFamily="34" charset="0"/>
              </a:rPr>
              <a:t>Il 3 marzo 2023 il Municipio di Cannes ribattezza ufficialmente il giardino di Morès ‘Giardino pubblico Marthe Villalonga’. Con questo nome, David Lisnard, sindaco di Cannes, vuole rendere un omaggio duraturo a questa grande attrice francese, cannense nel cuore e illustre abitante de La Bocca.</a:t>
            </a:r>
            <a:endParaRPr lang="en-US" sz="1400" b="1" dirty="0">
              <a:latin typeface="Arial" panose="020B0604020202020204" pitchFamily="34" charset="0"/>
              <a:cs typeface="Arial" panose="020B0604020202020204" pitchFamily="34" charset="0"/>
            </a:endParaRPr>
          </a:p>
          <a:p>
            <a:pPr indent="-228600">
              <a:buFont typeface="Arial" panose="020B0604020202020204" pitchFamily="34" charset="0"/>
              <a:buChar char="•"/>
            </a:pPr>
            <a:endParaRPr lang="en-US" sz="1400" b="1" dirty="0">
              <a:effectLst/>
              <a:latin typeface="Arial" panose="020B0604020202020204" pitchFamily="34" charset="0"/>
              <a:cs typeface="Arial" panose="020B0604020202020204" pitchFamily="34" charset="0"/>
            </a:endParaRPr>
          </a:p>
          <a:p>
            <a:pPr indent="-22860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indent="-228600">
              <a:buFont typeface="Arial" panose="020B0604020202020204" pitchFamily="34" charset="0"/>
              <a:buChar char="•"/>
            </a:pPr>
            <a:endParaRPr lang="en-US" sz="1400" b="1" dirty="0">
              <a:effectLst/>
              <a:latin typeface="Arial" panose="020B0604020202020204" pitchFamily="34" charset="0"/>
              <a:cs typeface="Arial" panose="020B0604020202020204" pitchFamily="34" charset="0"/>
            </a:endParaRPr>
          </a:p>
          <a:p>
            <a:pPr indent="-228600">
              <a:buFont typeface="Arial" panose="020B0604020202020204" pitchFamily="34" charset="0"/>
              <a:buChar char="•"/>
            </a:pPr>
            <a:endParaRPr lang="en-US" sz="1400" b="1" dirty="0">
              <a:effectLst/>
              <a:latin typeface="Arial" panose="020B0604020202020204" pitchFamily="34" charset="0"/>
              <a:cs typeface="Arial" panose="020B0604020202020204" pitchFamily="34" charset="0"/>
            </a:endParaRPr>
          </a:p>
        </p:txBody>
      </p:sp>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0220" y="68525"/>
            <a:ext cx="2374717" cy="734003"/>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5736278" y="6461324"/>
            <a:ext cx="3273300" cy="368246"/>
          </a:xfrm>
          <a:prstGeom prst="rect">
            <a:avLst/>
          </a:prstGeom>
        </p:spPr>
      </p:pic>
      <p:sp>
        <p:nvSpPr>
          <p:cNvPr id="18" name="ZoneTexte 17">
            <a:extLst>
              <a:ext uri="{FF2B5EF4-FFF2-40B4-BE49-F238E27FC236}">
                <a16:creationId xmlns:a16="http://schemas.microsoft.com/office/drawing/2014/main" xmlns="" id="{330C526D-CD17-8843-FF22-D10EDED468D1}"/>
              </a:ext>
            </a:extLst>
          </p:cNvPr>
          <p:cNvSpPr txBox="1"/>
          <p:nvPr/>
        </p:nvSpPr>
        <p:spPr>
          <a:xfrm>
            <a:off x="213482" y="3822955"/>
            <a:ext cx="3276738" cy="2031325"/>
          </a:xfrm>
          <a:prstGeom prst="rect">
            <a:avLst/>
          </a:prstGeom>
          <a:noFill/>
        </p:spPr>
        <p:txBody>
          <a:bodyPr wrap="square">
            <a:spAutoFit/>
          </a:bodyPr>
          <a:lstStyle/>
          <a:p>
            <a:pPr marL="57150"/>
            <a:r>
              <a:rPr lang="fr-FR" sz="1400" i="1" dirty="0">
                <a:latin typeface="Arial" panose="020B0604020202020204" pitchFamily="34" charset="0"/>
                <a:cs typeface="Arial" panose="020B0604020202020204" pitchFamily="34" charset="0"/>
              </a:rPr>
              <a:t>La Mairie de Cannes a officiellement baptisé le « Jardin public Marthe </a:t>
            </a:r>
            <a:r>
              <a:rPr lang="fr-FR" sz="1400" i="1" dirty="0" err="1">
                <a:latin typeface="Arial" panose="020B0604020202020204" pitchFamily="34" charset="0"/>
                <a:cs typeface="Arial" panose="020B0604020202020204" pitchFamily="34" charset="0"/>
              </a:rPr>
              <a:t>Villalonga</a:t>
            </a:r>
            <a:r>
              <a:rPr lang="fr-FR" sz="1400" i="1" dirty="0">
                <a:latin typeface="Arial" panose="020B0604020202020204" pitchFamily="34" charset="0"/>
                <a:cs typeface="Arial" panose="020B0604020202020204" pitchFamily="34" charset="0"/>
              </a:rPr>
              <a:t> » le 3 mars 2023. </a:t>
            </a:r>
          </a:p>
          <a:p>
            <a:pPr marL="57150"/>
            <a:r>
              <a:rPr lang="fr-FR" sz="1400" i="1" dirty="0">
                <a:latin typeface="Arial" panose="020B0604020202020204" pitchFamily="34" charset="0"/>
                <a:cs typeface="Arial" panose="020B0604020202020204" pitchFamily="34" charset="0"/>
              </a:rPr>
              <a:t>Par cette dénomination, David </a:t>
            </a:r>
            <a:r>
              <a:rPr lang="fr-FR" sz="1400" i="1" dirty="0" err="1">
                <a:latin typeface="Arial" panose="020B0604020202020204" pitchFamily="34" charset="0"/>
                <a:cs typeface="Arial" panose="020B0604020202020204" pitchFamily="34" charset="0"/>
              </a:rPr>
              <a:t>Lisnard</a:t>
            </a:r>
            <a:r>
              <a:rPr lang="fr-FR" sz="1400" i="1" dirty="0">
                <a:latin typeface="Arial" panose="020B0604020202020204" pitchFamily="34" charset="0"/>
                <a:cs typeface="Arial" panose="020B0604020202020204" pitchFamily="34" charset="0"/>
              </a:rPr>
              <a:t>, Maire de Cannes souhaite rendre un hommage pérenne à cette grande comédienne française, Cannoise de cœur et illustre résidente de La Bocca.</a:t>
            </a:r>
            <a:endParaRPr lang="en-US" sz="1400" i="1" dirty="0">
              <a:latin typeface="Arial" panose="020B0604020202020204" pitchFamily="34" charset="0"/>
              <a:cs typeface="Arial" panose="020B0604020202020204" pitchFamily="34" charset="0"/>
            </a:endParaRPr>
          </a:p>
        </p:txBody>
      </p:sp>
      <p:pic>
        <p:nvPicPr>
          <p:cNvPr id="9" name="Espace réservé pour une image  8" descr="Une image contenant personne, habits, Visage humain, sourire&#10;&#10;Description générée automatiquement">
            <a:extLst>
              <a:ext uri="{FF2B5EF4-FFF2-40B4-BE49-F238E27FC236}">
                <a16:creationId xmlns:a16="http://schemas.microsoft.com/office/drawing/2014/main" xmlns="" id="{8C9DE242-A1F9-B477-D1FF-D6E6417A02DA}"/>
              </a:ext>
            </a:extLst>
          </p:cNvPr>
          <p:cNvPicPr>
            <a:picLocks noGrp="1" noChangeAspect="1"/>
          </p:cNvPicPr>
          <p:nvPr>
            <p:ph type="pic" idx="1"/>
          </p:nvPr>
        </p:nvPicPr>
        <p:blipFill>
          <a:blip r:embed="rId4"/>
          <a:srcRect l="143" r="143"/>
          <a:stretch>
            <a:fillRect/>
          </a:stretch>
        </p:blipFill>
        <p:spPr>
          <a:xfrm>
            <a:off x="4350297" y="802528"/>
            <a:ext cx="3846645" cy="4049795"/>
          </a:xfrm>
        </p:spPr>
      </p:pic>
      <p:pic>
        <p:nvPicPr>
          <p:cNvPr id="2" name="Image 1"/>
          <p:cNvPicPr>
            <a:picLocks noChangeAspect="1"/>
          </p:cNvPicPr>
          <p:nvPr/>
        </p:nvPicPr>
        <p:blipFill>
          <a:blip r:embed="rId5"/>
          <a:stretch>
            <a:fillRect/>
          </a:stretch>
        </p:blipFill>
        <p:spPr>
          <a:xfrm>
            <a:off x="5099278" y="4898858"/>
            <a:ext cx="2348681" cy="1617294"/>
          </a:xfrm>
          <a:prstGeom prst="rect">
            <a:avLst/>
          </a:prstGeom>
        </p:spPr>
      </p:pic>
    </p:spTree>
    <p:extLst>
      <p:ext uri="{BB962C8B-B14F-4D97-AF65-F5344CB8AC3E}">
        <p14:creationId xmlns:p14="http://schemas.microsoft.com/office/powerpoint/2010/main" val="3242506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5"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sp>
        <p:nvSpPr>
          <p:cNvPr id="15" name="ZoneTexte 14">
            <a:extLst>
              <a:ext uri="{FF2B5EF4-FFF2-40B4-BE49-F238E27FC236}">
                <a16:creationId xmlns:a16="http://schemas.microsoft.com/office/drawing/2014/main" xmlns="" id="{0DA1C56A-02F1-BAB6-8E3A-BDA1B971217B}"/>
              </a:ext>
            </a:extLst>
          </p:cNvPr>
          <p:cNvSpPr txBox="1"/>
          <p:nvPr/>
        </p:nvSpPr>
        <p:spPr>
          <a:xfrm>
            <a:off x="3103506" y="6020490"/>
            <a:ext cx="5342735" cy="369332"/>
          </a:xfrm>
          <a:prstGeom prst="rect">
            <a:avLst/>
          </a:prstGeom>
          <a:noFill/>
        </p:spPr>
        <p:txBody>
          <a:bodyPr wrap="square">
            <a:spAutoFit/>
          </a:bodyPr>
          <a:lstStyle/>
          <a:p>
            <a:r>
              <a:rPr lang="fr-FR" i="1" dirty="0" err="1">
                <a:ln w="0"/>
                <a:solidFill>
                  <a:schemeClr val="accent1"/>
                </a:solidFill>
                <a:effectLst>
                  <a:outerShdw blurRad="38100" dist="25400" dir="5400000" algn="ctr" rotWithShape="0">
                    <a:srgbClr val="6E747A">
                      <a:alpha val="43000"/>
                    </a:srgbClr>
                  </a:outerShdw>
                </a:effectLst>
              </a:rPr>
              <a:t>Gardini</a:t>
            </a:r>
            <a:r>
              <a:rPr lang="fr-FR" i="1" dirty="0">
                <a:ln w="0"/>
                <a:solidFill>
                  <a:schemeClr val="accent1"/>
                </a:solidFill>
                <a:effectLst>
                  <a:outerShdw blurRad="38100" dist="25400" dir="5400000" algn="ctr" rotWithShape="0">
                    <a:srgbClr val="6E747A">
                      <a:alpha val="43000"/>
                    </a:srgbClr>
                  </a:outerShdw>
                </a:effectLst>
              </a:rPr>
              <a:t> </a:t>
            </a:r>
            <a:r>
              <a:rPr lang="fr-FR" i="1" dirty="0" err="1">
                <a:ln w="0"/>
                <a:solidFill>
                  <a:schemeClr val="accent1"/>
                </a:solidFill>
                <a:effectLst>
                  <a:outerShdw blurRad="38100" dist="25400" dir="5400000" algn="ctr" rotWithShape="0">
                    <a:srgbClr val="6E747A">
                      <a:alpha val="43000"/>
                    </a:srgbClr>
                  </a:outerShdw>
                </a:effectLst>
              </a:rPr>
              <a:t>raggiungibili</a:t>
            </a:r>
            <a:r>
              <a:rPr lang="fr-FR" i="1" dirty="0">
                <a:ln w="0"/>
                <a:solidFill>
                  <a:schemeClr val="accent1"/>
                </a:solidFill>
                <a:effectLst>
                  <a:outerShdw blurRad="38100" dist="25400" dir="5400000" algn="ctr" rotWithShape="0">
                    <a:srgbClr val="6E747A">
                      <a:alpha val="43000"/>
                    </a:srgbClr>
                  </a:outerShdw>
                </a:effectLst>
              </a:rPr>
              <a:t> </a:t>
            </a:r>
            <a:r>
              <a:rPr lang="fr-FR" i="1" dirty="0" err="1">
                <a:ln w="0"/>
                <a:solidFill>
                  <a:schemeClr val="accent1"/>
                </a:solidFill>
                <a:effectLst>
                  <a:outerShdw blurRad="38100" dist="25400" dir="5400000" algn="ctr" rotWithShape="0">
                    <a:srgbClr val="6E747A">
                      <a:alpha val="43000"/>
                    </a:srgbClr>
                  </a:outerShdw>
                </a:effectLst>
              </a:rPr>
              <a:t>conpista</a:t>
            </a:r>
            <a:r>
              <a:rPr lang="fr-FR" i="1" dirty="0">
                <a:ln w="0"/>
                <a:solidFill>
                  <a:schemeClr val="accent1"/>
                </a:solidFill>
                <a:effectLst>
                  <a:outerShdw blurRad="38100" dist="25400" dir="5400000" algn="ctr" rotWithShape="0">
                    <a:srgbClr val="6E747A">
                      <a:alpha val="43000"/>
                    </a:srgbClr>
                  </a:outerShdw>
                </a:effectLst>
              </a:rPr>
              <a:t> </a:t>
            </a:r>
            <a:r>
              <a:rPr lang="fr-FR" i="1" dirty="0" err="1">
                <a:ln w="0"/>
                <a:solidFill>
                  <a:schemeClr val="accent1"/>
                </a:solidFill>
                <a:effectLst>
                  <a:outerShdw blurRad="38100" dist="25400" dir="5400000" algn="ctr" rotWithShape="0">
                    <a:srgbClr val="6E747A">
                      <a:alpha val="43000"/>
                    </a:srgbClr>
                  </a:outerShdw>
                </a:effectLst>
              </a:rPr>
              <a:t>ciclabile</a:t>
            </a:r>
            <a:r>
              <a:rPr lang="fr-FR" i="1" dirty="0">
                <a:ln w="0"/>
                <a:solidFill>
                  <a:schemeClr val="accent1"/>
                </a:solidFill>
                <a:effectLst>
                  <a:outerShdw blurRad="38100" dist="25400" dir="5400000" algn="ctr" rotWithShape="0">
                    <a:srgbClr val="6E747A">
                      <a:alpha val="43000"/>
                    </a:srgbClr>
                  </a:outerShdw>
                </a:effectLst>
              </a:rPr>
              <a:t> </a:t>
            </a:r>
          </a:p>
        </p:txBody>
      </p:sp>
      <p:sp>
        <p:nvSpPr>
          <p:cNvPr id="17" name="Rectangle 2">
            <a:extLst>
              <a:ext uri="{FF2B5EF4-FFF2-40B4-BE49-F238E27FC236}">
                <a16:creationId xmlns:a16="http://schemas.microsoft.com/office/drawing/2014/main" xmlns="" id="{361014E7-EE08-7CE9-EADA-779707914055}"/>
              </a:ext>
            </a:extLst>
          </p:cNvPr>
          <p:cNvSpPr>
            <a:spLocks noChangeArrowheads="1"/>
          </p:cNvSpPr>
          <p:nvPr/>
        </p:nvSpPr>
        <p:spPr bwMode="auto">
          <a:xfrm>
            <a:off x="15160" y="4588290"/>
            <a:ext cx="65" cy="251359"/>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fr-FR" sz="1800" b="0" i="0" u="none" strike="noStrike" cap="none" normalizeH="0" baseline="0" dirty="0">
              <a:ln>
                <a:noFill/>
              </a:ln>
              <a:solidFill>
                <a:schemeClr val="tx1"/>
              </a:solidFill>
              <a:effectLst/>
              <a:latin typeface="Arial" panose="020B0604020202020204" pitchFamily="34" charset="0"/>
            </a:endParaRPr>
          </a:p>
        </p:txBody>
      </p:sp>
      <p:sp>
        <p:nvSpPr>
          <p:cNvPr id="18" name="Rectangle 3">
            <a:extLst>
              <a:ext uri="{FF2B5EF4-FFF2-40B4-BE49-F238E27FC236}">
                <a16:creationId xmlns:a16="http://schemas.microsoft.com/office/drawing/2014/main" xmlns="" id="{3D1C7ADD-3005-A62A-7EEE-006A3DA14020}"/>
              </a:ext>
            </a:extLst>
          </p:cNvPr>
          <p:cNvSpPr>
            <a:spLocks noChangeArrowheads="1"/>
          </p:cNvSpPr>
          <p:nvPr/>
        </p:nvSpPr>
        <p:spPr bwMode="auto">
          <a:xfrm>
            <a:off x="194552" y="1050567"/>
            <a:ext cx="874584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it-IT" altLang="fr-FR" sz="1400" dirty="0">
                <a:latin typeface="+mn-lt"/>
              </a:rPr>
              <a:t>Il progetto mira a migliorare l'attrattività del giardino Marthe Villalonga e l'accessibilità alle PMR, per offrire uno spazio </a:t>
            </a:r>
            <a:r>
              <a:rPr lang="fr-FR" sz="1400" dirty="0" err="1">
                <a:latin typeface="+mn-lt"/>
              </a:rPr>
              <a:t>ombreggiato</a:t>
            </a:r>
            <a:r>
              <a:rPr lang="it-IT" altLang="fr-FR" sz="1400" dirty="0" smtClean="0">
                <a:latin typeface="+mn-lt"/>
              </a:rPr>
              <a:t> </a:t>
            </a:r>
            <a:r>
              <a:rPr lang="it-IT" altLang="fr-FR" sz="1400" dirty="0">
                <a:latin typeface="+mn-lt"/>
              </a:rPr>
              <a:t>vicino alla spiaggia e alla scuola Bocca Parc, oltre ad aree gioco per bambini. Si tratta inoltre di creare collegamenti pedonali tra Avenue Francis Tonner e Boulevard du Rivage in collegamento con Boccacabana 4.</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fr-FR" sz="1400" b="0" i="0" u="none" strike="noStrike" cap="none" normalizeH="0" baseline="0" dirty="0">
                <a:ln>
                  <a:noFill/>
                </a:ln>
                <a:effectLst/>
                <a:latin typeface="+mn-lt"/>
                <a:cs typeface="Arial" panose="020B0604020202020204" pitchFamily="34" charset="0"/>
              </a:rPr>
              <a:t/>
            </a:r>
            <a:br>
              <a:rPr kumimoji="0" lang="it-IT" altLang="fr-FR" sz="1400" b="0" i="0" u="none" strike="noStrike" cap="none" normalizeH="0" baseline="0" dirty="0">
                <a:ln>
                  <a:noFill/>
                </a:ln>
                <a:effectLst/>
                <a:latin typeface="+mn-lt"/>
                <a:cs typeface="Arial" panose="020B0604020202020204" pitchFamily="34" charset="0"/>
              </a:rPr>
            </a:br>
            <a:endParaRPr kumimoji="0" lang="it-IT" altLang="fr-FR" sz="1400" b="0" i="0" u="none" strike="noStrike" cap="none" normalizeH="0" baseline="0" dirty="0">
              <a:ln>
                <a:noFill/>
              </a:ln>
              <a:effectLst/>
              <a:latin typeface="+mn-lt"/>
            </a:endParaRPr>
          </a:p>
        </p:txBody>
      </p:sp>
      <p:grpSp>
        <p:nvGrpSpPr>
          <p:cNvPr id="2" name="Groupe 1">
            <a:extLst>
              <a:ext uri="{FF2B5EF4-FFF2-40B4-BE49-F238E27FC236}">
                <a16:creationId xmlns:a16="http://schemas.microsoft.com/office/drawing/2014/main" xmlns="" id="{2FB68054-4A1D-429D-8CC8-1FA238641C7E}"/>
              </a:ext>
            </a:extLst>
          </p:cNvPr>
          <p:cNvGrpSpPr/>
          <p:nvPr/>
        </p:nvGrpSpPr>
        <p:grpSpPr>
          <a:xfrm>
            <a:off x="230820" y="1989542"/>
            <a:ext cx="4470305" cy="2850107"/>
            <a:chOff x="3894990" y="3099501"/>
            <a:chExt cx="5431768" cy="3049840"/>
          </a:xfrm>
        </p:grpSpPr>
        <p:grpSp>
          <p:nvGrpSpPr>
            <p:cNvPr id="4" name="Groupe 3">
              <a:extLst>
                <a:ext uri="{FF2B5EF4-FFF2-40B4-BE49-F238E27FC236}">
                  <a16:creationId xmlns:a16="http://schemas.microsoft.com/office/drawing/2014/main" xmlns="" id="{76A64C30-AA27-5769-C4A7-8F4F0CF5669A}"/>
                </a:ext>
              </a:extLst>
            </p:cNvPr>
            <p:cNvGrpSpPr/>
            <p:nvPr/>
          </p:nvGrpSpPr>
          <p:grpSpPr>
            <a:xfrm>
              <a:off x="3894990" y="3099501"/>
              <a:ext cx="5431768" cy="3049840"/>
              <a:chOff x="6619332" y="1743584"/>
              <a:chExt cx="5572668" cy="3540948"/>
            </a:xfrm>
          </p:grpSpPr>
          <p:pic>
            <p:nvPicPr>
              <p:cNvPr id="7" name="Image 6">
                <a:extLst>
                  <a:ext uri="{FF2B5EF4-FFF2-40B4-BE49-F238E27FC236}">
                    <a16:creationId xmlns:a16="http://schemas.microsoft.com/office/drawing/2014/main" xmlns="" id="{B616D9D8-8E30-BF78-EC77-16FD8AA8A1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9332" y="1743584"/>
                <a:ext cx="4885281" cy="3528000"/>
              </a:xfrm>
              <a:prstGeom prst="rect">
                <a:avLst/>
              </a:prstGeom>
            </p:spPr>
          </p:pic>
          <p:sp>
            <p:nvSpPr>
              <p:cNvPr id="9" name="Double flèche horizontale 16">
                <a:extLst>
                  <a:ext uri="{FF2B5EF4-FFF2-40B4-BE49-F238E27FC236}">
                    <a16:creationId xmlns:a16="http://schemas.microsoft.com/office/drawing/2014/main" xmlns="" id="{D487EFD5-1574-7AE0-9ECF-E4EAE74987C1}"/>
                  </a:ext>
                </a:extLst>
              </p:cNvPr>
              <p:cNvSpPr/>
              <p:nvPr/>
            </p:nvSpPr>
            <p:spPr>
              <a:xfrm rot="10083967" flipH="1">
                <a:off x="6729247" y="4744915"/>
                <a:ext cx="1940162" cy="45719"/>
              </a:xfrm>
              <a:prstGeom prst="lef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angle droit à deux pointes 17">
                <a:extLst>
                  <a:ext uri="{FF2B5EF4-FFF2-40B4-BE49-F238E27FC236}">
                    <a16:creationId xmlns:a16="http://schemas.microsoft.com/office/drawing/2014/main" xmlns="" id="{2CE726FB-7452-FAAF-24CB-FE7ADE505563}"/>
                  </a:ext>
                </a:extLst>
              </p:cNvPr>
              <p:cNvSpPr/>
              <p:nvPr/>
            </p:nvSpPr>
            <p:spPr>
              <a:xfrm rot="9761085">
                <a:off x="8575801" y="4362393"/>
                <a:ext cx="199125" cy="160933"/>
              </a:xfrm>
              <a:prstGeom prst="leftUpArrow">
                <a:avLst>
                  <a:gd name="adj1" fmla="val 5579"/>
                  <a:gd name="adj2" fmla="val 29595"/>
                  <a:gd name="adj3" fmla="val 25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xmlns="" id="{0DBA0037-BC53-A1D4-8725-01E97F5B9441}"/>
                  </a:ext>
                </a:extLst>
              </p:cNvPr>
              <p:cNvCxnSpPr/>
              <p:nvPr/>
            </p:nvCxnSpPr>
            <p:spPr>
              <a:xfrm flipH="1" flipV="1">
                <a:off x="7942729" y="2916518"/>
                <a:ext cx="292847" cy="137153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xmlns="" id="{24118780-F6B7-28E0-4F9B-EC72AD9FC064}"/>
                  </a:ext>
                </a:extLst>
              </p:cNvPr>
              <p:cNvCxnSpPr/>
              <p:nvPr/>
            </p:nvCxnSpPr>
            <p:spPr>
              <a:xfrm flipH="1" flipV="1">
                <a:off x="7826571" y="2396041"/>
                <a:ext cx="835015" cy="36383"/>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xmlns="" id="{58ACE348-65C4-2644-7B59-72AB8FB0108C}"/>
                  </a:ext>
                </a:extLst>
              </p:cNvPr>
              <p:cNvCxnSpPr/>
              <p:nvPr/>
            </p:nvCxnSpPr>
            <p:spPr>
              <a:xfrm flipH="1">
                <a:off x="8661586" y="2458321"/>
                <a:ext cx="13778" cy="774417"/>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xmlns="" id="{6426C075-E2F4-EA02-C1BD-D7B8FA1D14CA}"/>
                  </a:ext>
                </a:extLst>
              </p:cNvPr>
              <p:cNvCxnSpPr/>
              <p:nvPr/>
            </p:nvCxnSpPr>
            <p:spPr>
              <a:xfrm>
                <a:off x="8675363" y="3232738"/>
                <a:ext cx="444731" cy="35773"/>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xmlns="" id="{447ECDA1-2841-1DDE-CADE-730FD13806F1}"/>
                  </a:ext>
                </a:extLst>
              </p:cNvPr>
              <p:cNvCxnSpPr/>
              <p:nvPr/>
            </p:nvCxnSpPr>
            <p:spPr>
              <a:xfrm>
                <a:off x="9091034" y="3263553"/>
                <a:ext cx="29060" cy="737456"/>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xmlns="" id="{1796FC6E-7C41-54C2-A3EE-FFAFC204AE56}"/>
                  </a:ext>
                </a:extLst>
              </p:cNvPr>
              <p:cNvCxnSpPr/>
              <p:nvPr/>
            </p:nvCxnSpPr>
            <p:spPr>
              <a:xfrm flipV="1">
                <a:off x="8235576" y="4001009"/>
                <a:ext cx="884518" cy="28704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6" name="Double flèche horizontale 24">
                <a:extLst>
                  <a:ext uri="{FF2B5EF4-FFF2-40B4-BE49-F238E27FC236}">
                    <a16:creationId xmlns:a16="http://schemas.microsoft.com/office/drawing/2014/main" xmlns="" id="{0B1B97AA-9228-AC8B-00A0-89973677868C}"/>
                  </a:ext>
                </a:extLst>
              </p:cNvPr>
              <p:cNvSpPr/>
              <p:nvPr/>
            </p:nvSpPr>
            <p:spPr>
              <a:xfrm rot="15351835">
                <a:off x="8566970" y="4165758"/>
                <a:ext cx="322008" cy="45719"/>
              </a:xfrm>
              <a:prstGeom prst="lef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xmlns="" id="{8BDB8035-6831-106D-54B9-4AC5389E58FC}"/>
                  </a:ext>
                </a:extLst>
              </p:cNvPr>
              <p:cNvCxnSpPr/>
              <p:nvPr/>
            </p:nvCxnSpPr>
            <p:spPr>
              <a:xfrm flipH="1" flipV="1">
                <a:off x="7826571" y="2432424"/>
                <a:ext cx="69728" cy="418043"/>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xmlns="" id="{9EF5104E-8E5A-B599-B27E-5F36447F8590}"/>
                  </a:ext>
                </a:extLst>
              </p:cNvPr>
              <p:cNvSpPr txBox="1"/>
              <p:nvPr/>
            </p:nvSpPr>
            <p:spPr>
              <a:xfrm>
                <a:off x="8363578" y="5007533"/>
                <a:ext cx="3828422" cy="276999"/>
              </a:xfrm>
              <a:prstGeom prst="rect">
                <a:avLst/>
              </a:prstGeom>
              <a:noFill/>
            </p:spPr>
            <p:txBody>
              <a:bodyPr wrap="square" rtlCol="0">
                <a:spAutoFit/>
              </a:bodyPr>
              <a:lstStyle/>
              <a:p>
                <a:r>
                  <a:rPr lang="fr-FR" sz="1200" b="1" dirty="0">
                    <a:solidFill>
                      <a:schemeClr val="tx1">
                        <a:lumMod val="85000"/>
                        <a:lumOff val="15000"/>
                      </a:schemeClr>
                    </a:solidFill>
                    <a:latin typeface="+mj-lt"/>
                    <a:ea typeface="+mj-ea"/>
                    <a:cs typeface="+mj-cs"/>
                  </a:rPr>
                  <a:t>Piste cyclable : opération </a:t>
                </a:r>
                <a:r>
                  <a:rPr lang="fr-FR" sz="1200" b="1" dirty="0" err="1">
                    <a:solidFill>
                      <a:schemeClr val="tx1">
                        <a:lumMod val="85000"/>
                        <a:lumOff val="15000"/>
                      </a:schemeClr>
                    </a:solidFill>
                    <a:latin typeface="+mj-lt"/>
                    <a:ea typeface="+mj-ea"/>
                    <a:cs typeface="+mj-cs"/>
                  </a:rPr>
                  <a:t>Boccacabana</a:t>
                </a:r>
                <a:endParaRPr lang="fr-FR" sz="1200" b="1" dirty="0">
                  <a:solidFill>
                    <a:schemeClr val="tx1">
                      <a:lumMod val="85000"/>
                      <a:lumOff val="15000"/>
                    </a:schemeClr>
                  </a:solidFill>
                  <a:latin typeface="+mj-lt"/>
                  <a:ea typeface="+mj-ea"/>
                  <a:cs typeface="+mj-cs"/>
                </a:endParaRPr>
              </a:p>
            </p:txBody>
          </p:sp>
        </p:grpSp>
        <p:sp>
          <p:nvSpPr>
            <p:cNvPr id="6" name="Double flèche horizontale 29">
              <a:extLst>
                <a:ext uri="{FF2B5EF4-FFF2-40B4-BE49-F238E27FC236}">
                  <a16:creationId xmlns:a16="http://schemas.microsoft.com/office/drawing/2014/main" xmlns="" id="{FD482C02-E5C5-E0A8-5806-F660A073D669}"/>
                </a:ext>
              </a:extLst>
            </p:cNvPr>
            <p:cNvSpPr/>
            <p:nvPr/>
          </p:nvSpPr>
          <p:spPr>
            <a:xfrm rot="10083967" flipH="1">
              <a:off x="6118082" y="5125808"/>
              <a:ext cx="2561082" cy="50901"/>
            </a:xfrm>
            <a:prstGeom prst="lef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0" name="ZoneTexte 29">
            <a:extLst>
              <a:ext uri="{FF2B5EF4-FFF2-40B4-BE49-F238E27FC236}">
                <a16:creationId xmlns:a16="http://schemas.microsoft.com/office/drawing/2014/main" xmlns="" id="{B3B15ECF-F1FA-4608-9C7F-C1F57D192162}"/>
              </a:ext>
            </a:extLst>
          </p:cNvPr>
          <p:cNvSpPr txBox="1"/>
          <p:nvPr/>
        </p:nvSpPr>
        <p:spPr>
          <a:xfrm>
            <a:off x="4429741" y="1988398"/>
            <a:ext cx="4787735" cy="1384995"/>
          </a:xfrm>
          <a:prstGeom prst="rect">
            <a:avLst/>
          </a:prstGeom>
          <a:noFill/>
        </p:spPr>
        <p:txBody>
          <a:bodyPr wrap="square">
            <a:spAutoFit/>
          </a:bodyPr>
          <a:lstStyle/>
          <a:p>
            <a:r>
              <a:rPr lang="fr-FR" sz="1400" i="1" dirty="0"/>
              <a:t>Le projet vise à améliorer l’attractivité du jardin Marthe </a:t>
            </a:r>
            <a:r>
              <a:rPr lang="fr-FR" sz="1400" i="1" dirty="0" err="1"/>
              <a:t>Villalonga</a:t>
            </a:r>
            <a:r>
              <a:rPr lang="fr-FR" sz="1400" i="1" dirty="0"/>
              <a:t> et l’accessibilité PMR, à offrir un espace de fraîcheur proche de la plage et de l’école Bocca Parc, ainsi que des espaces ludiques pour les enfants. Il s’agit aussi de créer des liaisons piétonnes entre l’avenue Francis Tonner et le boulevard du Rivage en lien avec </a:t>
            </a:r>
            <a:r>
              <a:rPr lang="fr-FR" sz="1400" i="1" dirty="0" err="1"/>
              <a:t>Boccacabana</a:t>
            </a:r>
            <a:r>
              <a:rPr lang="fr-FR" sz="1400" i="1" dirty="0"/>
              <a:t> 4. </a:t>
            </a:r>
          </a:p>
        </p:txBody>
      </p:sp>
      <p:pic>
        <p:nvPicPr>
          <p:cNvPr id="3" name="Image 2"/>
          <p:cNvPicPr>
            <a:picLocks noChangeAspect="1"/>
          </p:cNvPicPr>
          <p:nvPr/>
        </p:nvPicPr>
        <p:blipFill>
          <a:blip r:embed="rId7"/>
          <a:stretch>
            <a:fillRect/>
          </a:stretch>
        </p:blipFill>
        <p:spPr>
          <a:xfrm>
            <a:off x="4478365" y="3364327"/>
            <a:ext cx="4563471" cy="2447925"/>
          </a:xfrm>
          <a:prstGeom prst="rect">
            <a:avLst/>
          </a:prstGeom>
        </p:spPr>
      </p:pic>
      <p:pic>
        <p:nvPicPr>
          <p:cNvPr id="5" name="Image 4"/>
          <p:cNvPicPr>
            <a:picLocks noChangeAspect="1"/>
          </p:cNvPicPr>
          <p:nvPr/>
        </p:nvPicPr>
        <p:blipFill>
          <a:blip r:embed="rId8"/>
          <a:stretch>
            <a:fillRect/>
          </a:stretch>
        </p:blipFill>
        <p:spPr>
          <a:xfrm>
            <a:off x="275290" y="4380930"/>
            <a:ext cx="2224625" cy="2439691"/>
          </a:xfrm>
          <a:prstGeom prst="rect">
            <a:avLst/>
          </a:prstGeom>
        </p:spPr>
      </p:pic>
    </p:spTree>
    <p:extLst>
      <p:ext uri="{BB962C8B-B14F-4D97-AF65-F5344CB8AC3E}">
        <p14:creationId xmlns:p14="http://schemas.microsoft.com/office/powerpoint/2010/main" val="2071038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669308" y="665811"/>
            <a:ext cx="4474692" cy="6134984"/>
          </a:xfrm>
          <a:prstGeom prst="rect">
            <a:avLst/>
          </a:prstGeom>
        </p:spPr>
      </p:pic>
      <p:sp>
        <p:nvSpPr>
          <p:cNvPr id="3" name="Espace réservé du contenu 2"/>
          <p:cNvSpPr>
            <a:spLocks noGrp="1"/>
          </p:cNvSpPr>
          <p:nvPr>
            <p:ph idx="1"/>
          </p:nvPr>
        </p:nvSpPr>
        <p:spPr>
          <a:xfrm>
            <a:off x="240793" y="665811"/>
            <a:ext cx="8407232" cy="520997"/>
          </a:xfrm>
        </p:spPr>
        <p:txBody>
          <a:bodyPr>
            <a:normAutofit/>
          </a:bodyPr>
          <a:lstStyle/>
          <a:p>
            <a:pPr marL="0" indent="0">
              <a:buNone/>
            </a:pPr>
            <a:r>
              <a:rPr lang="fr-FR" sz="1800" dirty="0" err="1">
                <a:latin typeface="Arial" panose="020B0604020202020204" pitchFamily="34" charset="0"/>
                <a:cs typeface="Arial" panose="020B0604020202020204" pitchFamily="34" charset="0"/>
              </a:rPr>
              <a:t>Inizio</a:t>
            </a:r>
            <a:r>
              <a:rPr lang="fr-FR" sz="1800" dirty="0">
                <a:latin typeface="Arial" panose="020B0604020202020204" pitchFamily="34" charset="0"/>
                <a:cs typeface="Arial" panose="020B0604020202020204" pitchFamily="34" charset="0"/>
              </a:rPr>
              <a:t> </a:t>
            </a:r>
            <a:r>
              <a:rPr lang="fr-FR" sz="1800" dirty="0" err="1">
                <a:latin typeface="Arial" panose="020B0604020202020204" pitchFamily="34" charset="0"/>
                <a:cs typeface="Arial" panose="020B0604020202020204" pitchFamily="34" charset="0"/>
              </a:rPr>
              <a:t>degli</a:t>
            </a:r>
            <a:r>
              <a:rPr lang="fr-FR" sz="1800" dirty="0">
                <a:latin typeface="Arial" panose="020B0604020202020204" pitchFamily="34" charset="0"/>
                <a:cs typeface="Arial" panose="020B0604020202020204" pitchFamily="34" charset="0"/>
              </a:rPr>
              <a:t> </a:t>
            </a:r>
            <a:r>
              <a:rPr lang="fr-FR" sz="1800" dirty="0" err="1">
                <a:latin typeface="Arial" panose="020B0604020202020204" pitchFamily="34" charset="0"/>
                <a:cs typeface="Arial" panose="020B0604020202020204" pitchFamily="34" charset="0"/>
              </a:rPr>
              <a:t>studi</a:t>
            </a:r>
            <a:r>
              <a:rPr lang="fr-FR" sz="1800" dirty="0">
                <a:latin typeface="Arial" panose="020B0604020202020204" pitchFamily="34" charset="0"/>
                <a:cs typeface="Arial" panose="020B0604020202020204" pitchFamily="34" charset="0"/>
              </a:rPr>
              <a:t> / </a:t>
            </a:r>
            <a:r>
              <a:rPr lang="fr-FR" sz="1800" i="1" dirty="0">
                <a:latin typeface="Arial" panose="020B0604020202020204" pitchFamily="34" charset="0"/>
                <a:cs typeface="Arial" panose="020B0604020202020204" pitchFamily="34" charset="0"/>
              </a:rPr>
              <a:t>Démarrage des études en 2022</a:t>
            </a:r>
            <a:endParaRPr lang="fr-FR" sz="2000" i="1"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3"/>
          <a:stretch>
            <a:fillRect/>
          </a:stretch>
        </p:blipFill>
        <p:spPr>
          <a:xfrm>
            <a:off x="0" y="1331625"/>
            <a:ext cx="4795284" cy="5313725"/>
          </a:xfrm>
          <a:prstGeom prst="rect">
            <a:avLst/>
          </a:prstGeom>
        </p:spPr>
      </p:pic>
      <p:sp>
        <p:nvSpPr>
          <p:cNvPr id="7" name="Rectangle 6"/>
          <p:cNvSpPr/>
          <p:nvPr/>
        </p:nvSpPr>
        <p:spPr>
          <a:xfrm>
            <a:off x="4795284" y="4912242"/>
            <a:ext cx="914400" cy="159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709683" y="6124353"/>
            <a:ext cx="286157" cy="520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795284" y="2775097"/>
            <a:ext cx="414669" cy="3561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124893" y="2870791"/>
            <a:ext cx="255181" cy="8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3">
            <a:extLst>
              <a:ext uri="{FF2B5EF4-FFF2-40B4-BE49-F238E27FC236}">
                <a16:creationId xmlns:a16="http://schemas.microsoft.com/office/drawing/2014/main" xmlns="" id="{93236184-A4F2-5279-13AF-EF96152821AB}"/>
              </a:ext>
            </a:extLst>
          </p:cNvPr>
          <p:cNvSpPr txBox="1">
            <a:spLocks/>
          </p:cNvSpPr>
          <p:nvPr/>
        </p:nvSpPr>
        <p:spPr>
          <a:xfrm>
            <a:off x="43013" y="108879"/>
            <a:ext cx="7680749" cy="9144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Calibri" panose="020F0502020204030204" pitchFamily="34" charset="0"/>
              <a:buChar char="֎"/>
            </a:pPr>
            <a:r>
              <a:rPr lang="en-US" sz="2400" b="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Rinovazione</a:t>
            </a:r>
            <a:r>
              <a:rPr lang="en-US" sz="24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del </a:t>
            </a:r>
            <a:r>
              <a:rPr lang="en-US" sz="2400" b="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gardinio</a:t>
            </a:r>
            <a:r>
              <a:rPr lang="en-US" sz="24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 </a:t>
            </a:r>
            <a:r>
              <a:rPr lang="en-US" sz="2400" b="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Rénovation</a:t>
            </a:r>
            <a:r>
              <a:rPr lang="en-US" sz="24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du </a:t>
            </a:r>
            <a:r>
              <a:rPr lang="en-US" sz="2400" b="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jardin</a:t>
            </a:r>
            <a:r>
              <a:rPr lang="en-US" sz="24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r>
            <a:br>
              <a:rPr lang="en-US" sz="24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endParaRPr lang="en-US" sz="24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806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sp>
        <p:nvSpPr>
          <p:cNvPr id="12" name="Titre 1"/>
          <p:cNvSpPr txBox="1">
            <a:spLocks/>
          </p:cNvSpPr>
          <p:nvPr/>
        </p:nvSpPr>
        <p:spPr>
          <a:xfrm>
            <a:off x="0" y="5661331"/>
            <a:ext cx="8915400" cy="566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b="1" dirty="0" err="1">
                <a:latin typeface="Arial" panose="020B0604020202020204" pitchFamily="34" charset="0"/>
                <a:cs typeface="Arial" panose="020B0604020202020204" pitchFamily="34" charset="0"/>
              </a:rPr>
              <a:t>Entrata</a:t>
            </a:r>
            <a:r>
              <a:rPr lang="fr-FR" sz="1800" b="1" dirty="0">
                <a:latin typeface="Arial" panose="020B0604020202020204" pitchFamily="34" charset="0"/>
                <a:cs typeface="Arial" panose="020B0604020202020204" pitchFamily="34" charset="0"/>
              </a:rPr>
              <a:t> prima </a:t>
            </a:r>
            <a:r>
              <a:rPr lang="fr-FR" sz="1800" b="1" dirty="0" err="1">
                <a:latin typeface="Arial" panose="020B0604020202020204" pitchFamily="34" charset="0"/>
                <a:cs typeface="Arial" panose="020B0604020202020204" pitchFamily="34" charset="0"/>
              </a:rPr>
              <a:t>lavori</a:t>
            </a:r>
            <a:r>
              <a:rPr lang="fr-FR" sz="1800" b="1" dirty="0">
                <a:latin typeface="Arial" panose="020B0604020202020204" pitchFamily="34" charset="0"/>
                <a:cs typeface="Arial" panose="020B0604020202020204" pitchFamily="34" charset="0"/>
              </a:rPr>
              <a:t> </a:t>
            </a:r>
            <a:r>
              <a:rPr lang="fr-FR" sz="1400" i="1" dirty="0">
                <a:latin typeface="Arial" panose="020B0604020202020204" pitchFamily="34" charset="0"/>
                <a:cs typeface="Arial" panose="020B0604020202020204" pitchFamily="34" charset="0"/>
              </a:rPr>
              <a:t/>
            </a:r>
            <a:br>
              <a:rPr lang="fr-FR" sz="1400" i="1" dirty="0">
                <a:latin typeface="Arial" panose="020B0604020202020204" pitchFamily="34" charset="0"/>
                <a:cs typeface="Arial" panose="020B0604020202020204" pitchFamily="34" charset="0"/>
              </a:rPr>
            </a:br>
            <a:r>
              <a:rPr lang="fr-FR" sz="1400" i="1" dirty="0">
                <a:latin typeface="Arial" panose="020B0604020202020204" pitchFamily="34" charset="0"/>
                <a:cs typeface="Arial" panose="020B0604020202020204" pitchFamily="34" charset="0"/>
              </a:rPr>
              <a:t>Entrée avant travaux</a:t>
            </a:r>
          </a:p>
        </p:txBody>
      </p:sp>
      <p:sp>
        <p:nvSpPr>
          <p:cNvPr id="29" name="Ellipse 28"/>
          <p:cNvSpPr/>
          <p:nvPr/>
        </p:nvSpPr>
        <p:spPr>
          <a:xfrm>
            <a:off x="3010831" y="2277679"/>
            <a:ext cx="156348" cy="16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Espace réservé du contenu 6"/>
          <p:cNvPicPr>
            <a:picLocks noChangeAspect="1"/>
          </p:cNvPicPr>
          <p:nvPr/>
        </p:nvPicPr>
        <p:blipFill rotWithShape="1">
          <a:blip r:embed="rId6">
            <a:extLst>
              <a:ext uri="{28A0092B-C50C-407E-A947-70E740481C1C}">
                <a14:useLocalDpi xmlns:a14="http://schemas.microsoft.com/office/drawing/2010/main" val="0"/>
              </a:ext>
            </a:extLst>
          </a:blip>
          <a:srcRect l="888" t="9075" b="12024"/>
          <a:stretch/>
        </p:blipFill>
        <p:spPr>
          <a:xfrm>
            <a:off x="276225" y="1438272"/>
            <a:ext cx="8633783" cy="3981451"/>
          </a:xfrm>
          <a:prstGeom prst="rect">
            <a:avLst/>
          </a:prstGeom>
        </p:spPr>
      </p:pic>
    </p:spTree>
    <p:extLst>
      <p:ext uri="{BB962C8B-B14F-4D97-AF65-F5344CB8AC3E}">
        <p14:creationId xmlns:p14="http://schemas.microsoft.com/office/powerpoint/2010/main" val="1505167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sp>
        <p:nvSpPr>
          <p:cNvPr id="29" name="Ellipse 28"/>
          <p:cNvSpPr/>
          <p:nvPr/>
        </p:nvSpPr>
        <p:spPr>
          <a:xfrm>
            <a:off x="3010831" y="2277679"/>
            <a:ext cx="156348" cy="16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Espace réservé du contenu 7"/>
          <p:cNvPicPr>
            <a:picLocks noChangeAspect="1"/>
          </p:cNvPicPr>
          <p:nvPr/>
        </p:nvPicPr>
        <p:blipFill rotWithShape="1">
          <a:blip r:embed="rId6">
            <a:extLst>
              <a:ext uri="{28A0092B-C50C-407E-A947-70E740481C1C}">
                <a14:useLocalDpi xmlns:a14="http://schemas.microsoft.com/office/drawing/2010/main" val="0"/>
              </a:ext>
            </a:extLst>
          </a:blip>
          <a:srcRect l="272" t="7249" r="4600" b="12226"/>
          <a:stretch/>
        </p:blipFill>
        <p:spPr>
          <a:xfrm>
            <a:off x="231574" y="1508760"/>
            <a:ext cx="8678434" cy="3885557"/>
          </a:xfrm>
          <a:prstGeom prst="rect">
            <a:avLst/>
          </a:prstGeom>
        </p:spPr>
      </p:pic>
      <p:sp>
        <p:nvSpPr>
          <p:cNvPr id="3" name="Titre 1">
            <a:extLst>
              <a:ext uri="{FF2B5EF4-FFF2-40B4-BE49-F238E27FC236}">
                <a16:creationId xmlns:a16="http://schemas.microsoft.com/office/drawing/2014/main" xmlns="" id="{97505018-CB8E-E40F-F2E3-D9D213B95F74}"/>
              </a:ext>
            </a:extLst>
          </p:cNvPr>
          <p:cNvSpPr txBox="1">
            <a:spLocks/>
          </p:cNvSpPr>
          <p:nvPr/>
        </p:nvSpPr>
        <p:spPr>
          <a:xfrm>
            <a:off x="0" y="5661331"/>
            <a:ext cx="8915400" cy="566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b="1" dirty="0" err="1">
                <a:latin typeface="Arial" panose="020B0604020202020204" pitchFamily="34" charset="0"/>
                <a:cs typeface="Arial" panose="020B0604020202020204" pitchFamily="34" charset="0"/>
              </a:rPr>
              <a:t>Schizzo</a:t>
            </a:r>
            <a:r>
              <a:rPr lang="fr-FR" sz="1800" b="1" dirty="0">
                <a:latin typeface="Arial" panose="020B0604020202020204" pitchFamily="34" charset="0"/>
                <a:cs typeface="Arial" panose="020B0604020202020204" pitchFamily="34" charset="0"/>
              </a:rPr>
              <a:t> </a:t>
            </a:r>
            <a:r>
              <a:rPr lang="fr-FR" sz="1800" b="1" dirty="0" err="1">
                <a:latin typeface="Arial" panose="020B0604020202020204" pitchFamily="34" charset="0"/>
                <a:cs typeface="Arial" panose="020B0604020202020204" pitchFamily="34" charset="0"/>
              </a:rPr>
              <a:t>del</a:t>
            </a:r>
            <a:r>
              <a:rPr lang="fr-FR" sz="1800" b="1" dirty="0">
                <a:latin typeface="Arial" panose="020B0604020202020204" pitchFamily="34" charset="0"/>
                <a:cs typeface="Arial" panose="020B0604020202020204" pitchFamily="34" charset="0"/>
              </a:rPr>
              <a:t> </a:t>
            </a:r>
            <a:r>
              <a:rPr lang="fr-FR" sz="1800" b="1" dirty="0" err="1">
                <a:latin typeface="Arial" panose="020B0604020202020204" pitchFamily="34" charset="0"/>
                <a:cs typeface="Arial" panose="020B0604020202020204" pitchFamily="34" charset="0"/>
              </a:rPr>
              <a:t>entrata</a:t>
            </a:r>
            <a:r>
              <a:rPr lang="fr-FR" sz="1400" i="1" dirty="0">
                <a:latin typeface="Arial" panose="020B0604020202020204" pitchFamily="34" charset="0"/>
                <a:cs typeface="Arial" panose="020B0604020202020204" pitchFamily="34" charset="0"/>
              </a:rPr>
              <a:t/>
            </a:r>
            <a:br>
              <a:rPr lang="fr-FR" sz="1400" i="1" dirty="0">
                <a:latin typeface="Arial" panose="020B0604020202020204" pitchFamily="34" charset="0"/>
                <a:cs typeface="Arial" panose="020B0604020202020204" pitchFamily="34" charset="0"/>
              </a:rPr>
            </a:br>
            <a:r>
              <a:rPr lang="fr-FR" sz="1400" i="1" dirty="0">
                <a:latin typeface="Arial" panose="020B0604020202020204" pitchFamily="34" charset="0"/>
                <a:cs typeface="Arial" panose="020B0604020202020204" pitchFamily="34" charset="0"/>
              </a:rPr>
              <a:t>Esquisse de l’entrée</a:t>
            </a:r>
          </a:p>
        </p:txBody>
      </p:sp>
    </p:spTree>
    <p:extLst>
      <p:ext uri="{BB962C8B-B14F-4D97-AF65-F5344CB8AC3E}">
        <p14:creationId xmlns:p14="http://schemas.microsoft.com/office/powerpoint/2010/main" val="2909255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A6ED38CA-CB8C-1E6C-AE17-96DA470C3EB5}"/>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16514" y="393700"/>
            <a:ext cx="1895964" cy="6464298"/>
          </a:xfrm>
          <a:prstGeom prst="rect">
            <a:avLst/>
          </a:prstGeom>
        </p:spPr>
      </p:pic>
      <p:pic>
        <p:nvPicPr>
          <p:cNvPr id="10" name="Immagine 9">
            <a:extLst>
              <a:ext uri="{FF2B5EF4-FFF2-40B4-BE49-F238E27FC236}">
                <a16:creationId xmlns:a16="http://schemas.microsoft.com/office/drawing/2014/main" xmlns="" id="{AF4909AA-74B5-CBD3-E671-9B4B6223C89E}"/>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7300040" y="-1"/>
            <a:ext cx="1828800" cy="6857999"/>
          </a:xfrm>
          <a:prstGeom prst="rect">
            <a:avLst/>
          </a:prstGeom>
        </p:spPr>
      </p:pic>
      <p:pic>
        <p:nvPicPr>
          <p:cNvPr id="8" name="Immagine 7">
            <a:extLst>
              <a:ext uri="{FF2B5EF4-FFF2-40B4-BE49-F238E27FC236}">
                <a16:creationId xmlns:a16="http://schemas.microsoft.com/office/drawing/2014/main" xmlns="" id="{63B0DC67-C510-00BD-EB0A-6C9F51AF1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66" y="132480"/>
            <a:ext cx="6003617" cy="678426"/>
          </a:xfrm>
          <a:prstGeom prst="rect">
            <a:avLst/>
          </a:prstGeom>
        </p:spPr>
      </p:pic>
      <p:pic>
        <p:nvPicPr>
          <p:cNvPr id="13" name="Immagine 12">
            <a:extLst>
              <a:ext uri="{FF2B5EF4-FFF2-40B4-BE49-F238E27FC236}">
                <a16:creationId xmlns:a16="http://schemas.microsoft.com/office/drawing/2014/main" xmlns="" id="{C0BF3446-D51C-3749-5099-3EE80CDAF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874" y="141313"/>
            <a:ext cx="2100186" cy="650839"/>
          </a:xfrm>
          <a:prstGeom prst="rect">
            <a:avLst/>
          </a:prstGeom>
        </p:spPr>
      </p:pic>
      <p:sp>
        <p:nvSpPr>
          <p:cNvPr id="12" name="Titre 1"/>
          <p:cNvSpPr txBox="1">
            <a:spLocks/>
          </p:cNvSpPr>
          <p:nvPr/>
        </p:nvSpPr>
        <p:spPr>
          <a:xfrm>
            <a:off x="0" y="5661331"/>
            <a:ext cx="8915400" cy="56673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200" b="1" dirty="0" err="1">
                <a:latin typeface="Arial" panose="020B0604020202020204" pitchFamily="34" charset="0"/>
                <a:cs typeface="Arial" panose="020B0604020202020204" pitchFamily="34" charset="0"/>
              </a:rPr>
              <a:t>Entrata</a:t>
            </a:r>
            <a:r>
              <a:rPr lang="fr-FR" sz="2200" b="1" dirty="0">
                <a:latin typeface="Arial" panose="020B0604020202020204" pitchFamily="34" charset="0"/>
                <a:cs typeface="Arial" panose="020B0604020202020204" pitchFamily="34" charset="0"/>
              </a:rPr>
              <a:t> </a:t>
            </a:r>
            <a:r>
              <a:rPr lang="fr-FR" sz="2200" b="1" dirty="0" err="1">
                <a:latin typeface="Arial" panose="020B0604020202020204" pitchFamily="34" charset="0"/>
                <a:cs typeface="Arial" panose="020B0604020202020204" pitchFamily="34" charset="0"/>
              </a:rPr>
              <a:t>dopo</a:t>
            </a:r>
            <a:r>
              <a:rPr lang="fr-FR" sz="2200" b="1" dirty="0">
                <a:latin typeface="Arial" panose="020B0604020202020204" pitchFamily="34" charset="0"/>
                <a:cs typeface="Arial" panose="020B0604020202020204" pitchFamily="34" charset="0"/>
              </a:rPr>
              <a:t> </a:t>
            </a:r>
            <a:r>
              <a:rPr lang="fr-FR" sz="2200" b="1" dirty="0" err="1">
                <a:latin typeface="Arial" panose="020B0604020202020204" pitchFamily="34" charset="0"/>
                <a:cs typeface="Arial" panose="020B0604020202020204" pitchFamily="34" charset="0"/>
              </a:rPr>
              <a:t>lavori</a:t>
            </a:r>
            <a:r>
              <a:rPr lang="fr-FR" sz="2200" dirty="0">
                <a:latin typeface="Arial" panose="020B0604020202020204" pitchFamily="34" charset="0"/>
                <a:cs typeface="Arial" panose="020B0604020202020204" pitchFamily="34" charset="0"/>
              </a:rPr>
              <a:t/>
            </a:r>
            <a:br>
              <a:rPr lang="fr-FR" sz="2200" dirty="0">
                <a:latin typeface="Arial" panose="020B0604020202020204" pitchFamily="34" charset="0"/>
                <a:cs typeface="Arial" panose="020B0604020202020204" pitchFamily="34" charset="0"/>
              </a:rPr>
            </a:br>
            <a:r>
              <a:rPr lang="fr-FR" sz="1700" dirty="0">
                <a:latin typeface="Arial" panose="020B0604020202020204" pitchFamily="34" charset="0"/>
                <a:cs typeface="Arial" panose="020B0604020202020204" pitchFamily="34" charset="0"/>
              </a:rPr>
              <a:t>Entrée après travaux</a:t>
            </a:r>
            <a:endParaRPr lang="fr-FR" sz="2200" dirty="0">
              <a:latin typeface="Arial" panose="020B0604020202020204" pitchFamily="34" charset="0"/>
              <a:cs typeface="Arial" panose="020B0604020202020204" pitchFamily="34" charset="0"/>
            </a:endParaRPr>
          </a:p>
        </p:txBody>
      </p:sp>
      <p:sp>
        <p:nvSpPr>
          <p:cNvPr id="29" name="Ellipse 28"/>
          <p:cNvSpPr/>
          <p:nvPr/>
        </p:nvSpPr>
        <p:spPr>
          <a:xfrm>
            <a:off x="3010831" y="2277679"/>
            <a:ext cx="156348" cy="16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Espace réservé du contenu 7"/>
          <p:cNvPicPr>
            <a:picLocks noChangeAspect="1"/>
          </p:cNvPicPr>
          <p:nvPr/>
        </p:nvPicPr>
        <p:blipFill>
          <a:blip r:embed="rId6">
            <a:extLst>
              <a:ext uri="{28A0092B-C50C-407E-A947-70E740481C1C}">
                <a14:useLocalDpi xmlns:a14="http://schemas.microsoft.com/office/drawing/2010/main" val="0"/>
              </a:ext>
            </a:extLst>
          </a:blip>
          <a:srcRect t="21170" b="21170"/>
          <a:stretch>
            <a:fillRect/>
          </a:stretch>
        </p:blipFill>
        <p:spPr>
          <a:xfrm>
            <a:off x="231574" y="1516487"/>
            <a:ext cx="8678434" cy="3854970"/>
          </a:xfrm>
          <a:prstGeom prst="rect">
            <a:avLst/>
          </a:prstGeom>
        </p:spPr>
      </p:pic>
    </p:spTree>
    <p:extLst>
      <p:ext uri="{BB962C8B-B14F-4D97-AF65-F5344CB8AC3E}">
        <p14:creationId xmlns:p14="http://schemas.microsoft.com/office/powerpoint/2010/main" val="3298669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361</TotalTime>
  <Words>766</Words>
  <Application>Microsoft Office PowerPoint</Application>
  <PresentationFormat>Affichage à l'écran (4:3)</PresentationFormat>
  <Paragraphs>105</Paragraphs>
  <Slides>22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Arial Unicode MS</vt:lpstr>
      <vt:lpstr>Calibri</vt:lpstr>
      <vt:lpstr>Calibri Light</vt:lpstr>
      <vt:lpstr>Century</vt:lpstr>
      <vt:lpstr>Century Gothic</vt:lpstr>
      <vt:lpstr>Chamberi Super Display</vt:lpstr>
      <vt:lpstr>Garamond</vt:lpstr>
      <vt:lpstr>Tema di Office</vt:lpstr>
      <vt:lpstr>Présentation PowerPoint</vt:lpstr>
      <vt:lpstr>Présentation PowerPoint</vt:lpstr>
      <vt:lpstr>La storia del giardino Histoire du Jardin </vt:lpstr>
      <vt:lpstr>La storia del giardino Histoire du Jardin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Macaia Film</dc:creator>
  <cp:lastModifiedBy>GAGLIOTI Dominique</cp:lastModifiedBy>
  <cp:revision>71</cp:revision>
  <cp:lastPrinted>2024-04-05T11:24:59Z</cp:lastPrinted>
  <dcterms:created xsi:type="dcterms:W3CDTF">2024-04-04T19:07:17Z</dcterms:created>
  <dcterms:modified xsi:type="dcterms:W3CDTF">2024-04-15T07:07:00Z</dcterms:modified>
</cp:coreProperties>
</file>